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embeddedFontLst>
    <p:embeddedFont>
      <p:font typeface="Average"/>
      <p:regular r:id="rId56"/>
    </p:embeddedFont>
    <p:embeddedFont>
      <p:font typeface="Oswald"/>
      <p:regular r:id="rId57"/>
      <p:bold r:id="rId58"/>
    </p:embeddedFont>
    <p:embeddedFont>
      <p:font typeface="Crimson Text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81548767-5284-4CC7-92E4-D99C20BC5C81}">
  <a:tblStyle styleId="{81548767-5284-4CC7-92E4-D99C20BC5C81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  <a:tblStyle styleId="{1A917A1C-10C3-4E3C-B14B-F741F562741B}" styleName="Table_1"/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CrimsonText-boldItalic.fntdata"/><Relationship Id="rId61" Type="http://schemas.openxmlformats.org/officeDocument/2006/relationships/font" Target="fonts/CrimsonText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CrimsonText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Oswald-regular.fntdata"/><Relationship Id="rId12" Type="http://schemas.openxmlformats.org/officeDocument/2006/relationships/slide" Target="slides/slide7.xml"/><Relationship Id="rId56" Type="http://schemas.openxmlformats.org/officeDocument/2006/relationships/font" Target="fonts/Average-regular.fntdata"/><Relationship Id="rId15" Type="http://schemas.openxmlformats.org/officeDocument/2006/relationships/slide" Target="slides/slide10.xml"/><Relationship Id="rId59" Type="http://schemas.openxmlformats.org/officeDocument/2006/relationships/font" Target="fonts/CrimsonText-regular.fntdata"/><Relationship Id="rId14" Type="http://schemas.openxmlformats.org/officeDocument/2006/relationships/slide" Target="slides/slide9.xml"/><Relationship Id="rId58" Type="http://schemas.openxmlformats.org/officeDocument/2006/relationships/font" Target="fonts/Oswald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dW is obtained by summing  the product each of the cached receptive field with upstream derivatives.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Shape 4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Shape 4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Shape 4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Shape 4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Shape 5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Shape 5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Shape 5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Shape 5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Shape 5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Shape 5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Shape 5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 can think of fully connected layers as a series of convolutions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8" y="2855377"/>
            <a:ext cx="443588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har char="-"/>
              <a:defRPr>
                <a:latin typeface="Crimson Text"/>
                <a:ea typeface="Crimson Text"/>
                <a:cs typeface="Crimson Text"/>
                <a:sym typeface="Crimson Text"/>
              </a:defRPr>
            </a:lvl1pPr>
            <a:lvl2pPr lvl="1">
              <a:spcBef>
                <a:spcPts val="0"/>
              </a:spcBef>
              <a:buChar char="-"/>
              <a:defRPr/>
            </a:lvl2pPr>
            <a:lvl3pPr lvl="2">
              <a:spcBef>
                <a:spcPts val="0"/>
              </a:spcBef>
              <a:buChar char="-"/>
              <a:defRPr/>
            </a:lvl3pPr>
            <a:lvl4pPr lvl="3">
              <a:spcBef>
                <a:spcPts val="0"/>
              </a:spcBef>
              <a:buChar char="-"/>
              <a:defRPr/>
            </a:lvl4pPr>
            <a:lvl5pPr lvl="4">
              <a:spcBef>
                <a:spcPts val="0"/>
              </a:spcBef>
              <a:buChar char="-"/>
              <a:defRPr/>
            </a:lvl5pPr>
            <a:lvl6pPr lvl="5">
              <a:spcBef>
                <a:spcPts val="0"/>
              </a:spcBef>
              <a:buChar char="-"/>
              <a:defRPr/>
            </a:lvl6pPr>
            <a:lvl7pPr lvl="6">
              <a:spcBef>
                <a:spcPts val="0"/>
              </a:spcBef>
              <a:buChar char="-"/>
              <a:defRPr/>
            </a:lvl7pPr>
            <a:lvl8pPr lvl="7">
              <a:spcBef>
                <a:spcPts val="0"/>
              </a:spcBef>
              <a:buChar char="-"/>
              <a:defRPr/>
            </a:lvl8pPr>
            <a:lvl9pPr lvl="8">
              <a:spcBef>
                <a:spcPts val="0"/>
              </a:spcBef>
              <a:buChar char="-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05.png"/><Relationship Id="rId5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09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09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09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09.jpg"/><Relationship Id="rId4" Type="http://schemas.openxmlformats.org/officeDocument/2006/relationships/image" Target="../media/image1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8.png"/><Relationship Id="rId4" Type="http://schemas.openxmlformats.org/officeDocument/2006/relationships/image" Target="../media/image0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2.png"/><Relationship Id="rId4" Type="http://schemas.openxmlformats.org/officeDocument/2006/relationships/image" Target="../media/image0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729" y="0"/>
            <a:ext cx="592653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Shape 60"/>
          <p:cNvSpPr txBox="1"/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Fully Convolutional Networks for Semantic Segmentation</a:t>
            </a:r>
          </a:p>
        </p:txBody>
      </p:sp>
      <p:sp>
        <p:nvSpPr>
          <p:cNvPr id="61" name="Shape 61"/>
          <p:cNvSpPr txBox="1"/>
          <p:nvPr>
            <p:ph idx="1" type="subTitle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Jonathan Long, Evan Shelhamer, and Trevor Darrell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is a deconvolution? - How not to think about it</a:t>
            </a:r>
            <a:r>
              <a:rPr lang="en"/>
              <a:t>...</a:t>
            </a:r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0000"/>
              </a:buClr>
            </a:pPr>
            <a:r>
              <a:rPr lang="en">
                <a:solidFill>
                  <a:srgbClr val="FF0000"/>
                </a:solidFill>
              </a:rPr>
              <a:t>“Upsampling is (fractionally strided) convolution”</a:t>
            </a:r>
          </a:p>
          <a:p>
            <a:pPr indent="-228600" lvl="0" marL="457200" rtl="0">
              <a:spcBef>
                <a:spcPts val="0"/>
              </a:spcBef>
              <a:buClr>
                <a:srgbClr val="FF0000"/>
              </a:buClr>
            </a:pPr>
            <a:r>
              <a:rPr lang="en">
                <a:solidFill>
                  <a:srgbClr val="FF0000"/>
                </a:solidFill>
              </a:rPr>
              <a:t>Bilinear Interpolation</a:t>
            </a:r>
          </a:p>
          <a:p>
            <a:pPr indent="-228600" lvl="0" marL="457200" rtl="0">
              <a:spcBef>
                <a:spcPts val="0"/>
              </a:spcBef>
              <a:buClr>
                <a:srgbClr val="FF0000"/>
              </a:buClr>
            </a:pPr>
            <a:r>
              <a:rPr lang="en">
                <a:solidFill>
                  <a:srgbClr val="FF0000"/>
                </a:solidFill>
              </a:rPr>
              <a:t>Googling deconvolve</a:t>
            </a:r>
          </a:p>
          <a:p>
            <a:pPr indent="-228600" lvl="0" marL="457200" rtl="0">
              <a:spcBef>
                <a:spcPts val="0"/>
              </a:spcBef>
              <a:buClr>
                <a:srgbClr val="FF0000"/>
              </a:buClr>
            </a:pPr>
            <a:r>
              <a:rPr lang="en">
                <a:solidFill>
                  <a:srgbClr val="FF0000"/>
                </a:solidFill>
              </a:rPr>
              <a:t>Stack overflow</a:t>
            </a:r>
          </a:p>
          <a:p>
            <a:pPr indent="-228600" lvl="0" marL="457200" rtl="0">
              <a:spcBef>
                <a:spcPts val="0"/>
              </a:spcBef>
              <a:buClr>
                <a:srgbClr val="FF0000"/>
              </a:buClr>
            </a:pPr>
            <a:r>
              <a:rPr lang="en">
                <a:solidFill>
                  <a:srgbClr val="FF0000"/>
                </a:solidFill>
              </a:rPr>
              <a:t>“Reversing forward and backward passes of more typical strided convolution”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a deconvolution? - Forward pass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154" name="Shape 154"/>
          <p:cNvGraphicFramePr/>
          <p:nvPr/>
        </p:nvGraphicFramePr>
        <p:xfrm>
          <a:off x="1302650" y="1820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{81548767-5284-4CC7-92E4-D99C20BC5C81}</a:tableStyleId>
              </a:tblPr>
              <a:tblGrid>
                <a:gridCol w="560300"/>
                <a:gridCol w="5603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7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55" name="Shape 155"/>
          <p:cNvGraphicFramePr/>
          <p:nvPr/>
        </p:nvGraphicFramePr>
        <p:xfrm>
          <a:off x="311700" y="286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{81548767-5284-4CC7-92E4-D99C20BC5C81}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51775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1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3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2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7</a:t>
                      </a:r>
                    </a:p>
                  </a:txBody>
                  <a:tcPr marT="91425" marB="91425" marR="91425" marL="91425" anchor="ctr"/>
                </a:tc>
              </a:tr>
              <a:tr h="351775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3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0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8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2</a:t>
                      </a:r>
                    </a:p>
                  </a:txBody>
                  <a:tcPr marT="91425" marB="91425" marR="91425" marL="91425" anchor="ctr"/>
                </a:tc>
              </a:tr>
              <a:tr h="351775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4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3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7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2</a:t>
                      </a:r>
                    </a:p>
                  </a:txBody>
                  <a:tcPr marT="91425" marB="91425" marR="91425" marL="91425" anchor="ctr"/>
                </a:tc>
              </a:tr>
              <a:tr h="351775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8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10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3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7</a:t>
                      </a: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156" name="Shape 156"/>
          <p:cNvGraphicFramePr/>
          <p:nvPr/>
        </p:nvGraphicFramePr>
        <p:xfrm>
          <a:off x="4233025" y="1368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{81548767-5284-4CC7-92E4-D99C20BC5C81}</a:tableStyleId>
              </a:tblPr>
              <a:tblGrid>
                <a:gridCol w="746100"/>
                <a:gridCol w="746100"/>
                <a:gridCol w="746100"/>
                <a:gridCol w="746100"/>
                <a:gridCol w="746100"/>
                <a:gridCol w="746100"/>
              </a:tblGrid>
              <a:tr h="674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531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531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531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531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531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157" name="Shape 157"/>
          <p:cNvGraphicFramePr/>
          <p:nvPr/>
        </p:nvGraphicFramePr>
        <p:xfrm>
          <a:off x="2402625" y="286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{81548767-5284-4CC7-92E4-D99C20BC5C81}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517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0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1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-2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 anchor="ctr"/>
                </a:tc>
              </a:tr>
              <a:tr h="3517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7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2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5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7</a:t>
                      </a:r>
                    </a:p>
                  </a:txBody>
                  <a:tcPr marT="91425" marB="91425" marR="91425" marL="91425" anchor="ctr"/>
                </a:tc>
              </a:tr>
              <a:tr h="3517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4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1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0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 anchor="ctr"/>
                </a:tc>
              </a:tr>
              <a:tr h="3517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0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7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0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2</a:t>
                      </a: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58" name="Shape 158"/>
          <p:cNvSpPr txBox="1"/>
          <p:nvPr/>
        </p:nvSpPr>
        <p:spPr>
          <a:xfrm>
            <a:off x="773200" y="2554950"/>
            <a:ext cx="3699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W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2983375" y="2554950"/>
            <a:ext cx="3699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b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1447300" y="1529525"/>
            <a:ext cx="8313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Input: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6055675" y="1070000"/>
            <a:ext cx="8313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Output: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is a deconvolution? - Forward pass</a:t>
            </a:r>
          </a:p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168" name="Shape 168"/>
          <p:cNvGraphicFramePr/>
          <p:nvPr/>
        </p:nvGraphicFramePr>
        <p:xfrm>
          <a:off x="1302650" y="1820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{81548767-5284-4CC7-92E4-D99C20BC5C81}</a:tableStyleId>
              </a:tblPr>
              <a:tblGrid>
                <a:gridCol w="560300"/>
                <a:gridCol w="5603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7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69" name="Shape 169"/>
          <p:cNvGraphicFramePr/>
          <p:nvPr/>
        </p:nvGraphicFramePr>
        <p:xfrm>
          <a:off x="311700" y="286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{81548767-5284-4CC7-92E4-D99C20BC5C81}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517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1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3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2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7</a:t>
                      </a:r>
                    </a:p>
                  </a:txBody>
                  <a:tcPr marT="91425" marB="91425" marR="91425" marL="91425" anchor="ctr"/>
                </a:tc>
              </a:tr>
              <a:tr h="3517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3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0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8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2</a:t>
                      </a:r>
                    </a:p>
                  </a:txBody>
                  <a:tcPr marT="91425" marB="91425" marR="91425" marL="91425" anchor="ctr"/>
                </a:tc>
              </a:tr>
              <a:tr h="3517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4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3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7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2</a:t>
                      </a:r>
                    </a:p>
                  </a:txBody>
                  <a:tcPr marT="91425" marB="91425" marR="91425" marL="91425" anchor="ctr"/>
                </a:tc>
              </a:tr>
              <a:tr h="3517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8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10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3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7</a:t>
                      </a: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170" name="Shape 170"/>
          <p:cNvGraphicFramePr/>
          <p:nvPr/>
        </p:nvGraphicFramePr>
        <p:xfrm>
          <a:off x="4233025" y="1368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{81548767-5284-4CC7-92E4-D99C20BC5C81}</a:tableStyleId>
              </a:tblPr>
              <a:tblGrid>
                <a:gridCol w="746100"/>
                <a:gridCol w="746100"/>
                <a:gridCol w="746100"/>
                <a:gridCol w="746100"/>
                <a:gridCol w="746100"/>
                <a:gridCol w="746100"/>
              </a:tblGrid>
              <a:tr h="6743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5 </a:t>
                      </a: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* 1 </a:t>
                      </a:r>
                      <a:r>
                        <a:rPr lang="en" sz="1000">
                          <a:solidFill>
                            <a:srgbClr val="00FFFF"/>
                          </a:solidFill>
                        </a:rPr>
                        <a:t>+ 0 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* 3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FF"/>
                          </a:solidFill>
                        </a:rPr>
                        <a:t>+ 1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5 </a:t>
                      </a: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* 2 </a:t>
                      </a:r>
                      <a:r>
                        <a:rPr lang="en" sz="1000">
                          <a:solidFill>
                            <a:srgbClr val="00FFFF"/>
                          </a:solidFill>
                        </a:rPr>
                        <a:t>- 2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* 7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FF"/>
                          </a:solidFill>
                        </a:rPr>
                        <a:t>+ 3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531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* 3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FF"/>
                          </a:solidFill>
                        </a:rPr>
                        <a:t>+ 7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5 </a:t>
                      </a: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* 0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FF"/>
                          </a:solidFill>
                        </a:rPr>
                        <a:t>- 2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* 8 </a:t>
                      </a:r>
                      <a:r>
                        <a:rPr lang="en" sz="1000">
                          <a:solidFill>
                            <a:srgbClr val="00FFFF"/>
                          </a:solidFill>
                        </a:rPr>
                        <a:t>+ 5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* 2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FF"/>
                          </a:solidFill>
                        </a:rPr>
                        <a:t>- 7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531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5 </a:t>
                      </a: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* 4 </a:t>
                      </a:r>
                      <a:r>
                        <a:rPr lang="en" sz="1000">
                          <a:solidFill>
                            <a:srgbClr val="00FFFF"/>
                          </a:solidFill>
                        </a:rPr>
                        <a:t>+ 4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5 </a:t>
                      </a: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* 3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FF"/>
                          </a:solidFill>
                        </a:rPr>
                        <a:t>+ 1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* 7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FF"/>
                          </a:solidFill>
                        </a:rPr>
                        <a:t>+ 0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5 </a:t>
                      </a: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* 2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FF"/>
                          </a:solidFill>
                        </a:rPr>
                        <a:t>+ 3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531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5 </a:t>
                      </a: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* 8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FF"/>
                          </a:solidFill>
                        </a:rPr>
                        <a:t>+ 0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* 10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FF"/>
                          </a:solidFill>
                        </a:rPr>
                        <a:t>+ 7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* 3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FF"/>
                          </a:solidFill>
                        </a:rPr>
                        <a:t>+ 0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5 </a:t>
                      </a: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* 7</a:t>
                      </a:r>
                      <a:r>
                        <a:rPr lang="en" sz="1000">
                          <a:solidFill>
                            <a:srgbClr val="00FFFF"/>
                          </a:solidFill>
                        </a:rPr>
                        <a:t> + 2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531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531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171" name="Shape 171"/>
          <p:cNvGraphicFramePr/>
          <p:nvPr/>
        </p:nvGraphicFramePr>
        <p:xfrm>
          <a:off x="2402625" y="286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{81548767-5284-4CC7-92E4-D99C20BC5C81}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517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0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1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-2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 anchor="ctr"/>
                </a:tc>
              </a:tr>
              <a:tr h="3517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7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2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5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7</a:t>
                      </a:r>
                    </a:p>
                  </a:txBody>
                  <a:tcPr marT="91425" marB="91425" marR="91425" marL="91425" anchor="ctr"/>
                </a:tc>
              </a:tr>
              <a:tr h="3517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4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1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0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 anchor="ctr"/>
                </a:tc>
              </a:tr>
              <a:tr h="3517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0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7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0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2</a:t>
                      </a: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72" name="Shape 172"/>
          <p:cNvSpPr txBox="1"/>
          <p:nvPr/>
        </p:nvSpPr>
        <p:spPr>
          <a:xfrm>
            <a:off x="773200" y="2554950"/>
            <a:ext cx="3699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W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2983375" y="2554950"/>
            <a:ext cx="3699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b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1447300" y="1529525"/>
            <a:ext cx="8313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Input: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6055675" y="1070000"/>
            <a:ext cx="8313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Output: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is a deconvolution? - Forward pass</a:t>
            </a:r>
          </a:p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182" name="Shape 182"/>
          <p:cNvGraphicFramePr/>
          <p:nvPr/>
        </p:nvGraphicFramePr>
        <p:xfrm>
          <a:off x="1302650" y="1820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{81548767-5284-4CC7-92E4-D99C20BC5C81}</a:tableStyleId>
              </a:tblPr>
              <a:tblGrid>
                <a:gridCol w="560300"/>
                <a:gridCol w="5603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83" name="Shape 183"/>
          <p:cNvGraphicFramePr/>
          <p:nvPr/>
        </p:nvGraphicFramePr>
        <p:xfrm>
          <a:off x="311700" y="286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{81548767-5284-4CC7-92E4-D99C20BC5C81}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517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1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3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2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7</a:t>
                      </a:r>
                    </a:p>
                  </a:txBody>
                  <a:tcPr marT="91425" marB="91425" marR="91425" marL="91425" anchor="ctr"/>
                </a:tc>
              </a:tr>
              <a:tr h="3517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3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0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8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2</a:t>
                      </a:r>
                    </a:p>
                  </a:txBody>
                  <a:tcPr marT="91425" marB="91425" marR="91425" marL="91425" anchor="ctr"/>
                </a:tc>
              </a:tr>
              <a:tr h="3517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4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3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7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2</a:t>
                      </a:r>
                    </a:p>
                  </a:txBody>
                  <a:tcPr marT="91425" marB="91425" marR="91425" marL="91425" anchor="ctr"/>
                </a:tc>
              </a:tr>
              <a:tr h="3517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8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10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3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7</a:t>
                      </a: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184" name="Shape 184"/>
          <p:cNvGraphicFramePr/>
          <p:nvPr/>
        </p:nvGraphicFramePr>
        <p:xfrm>
          <a:off x="4233025" y="1368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{81548767-5284-4CC7-92E4-D99C20BC5C81}</a:tableStyleId>
              </a:tblPr>
              <a:tblGrid>
                <a:gridCol w="746100"/>
                <a:gridCol w="746100"/>
                <a:gridCol w="746100"/>
                <a:gridCol w="746100"/>
                <a:gridCol w="746100"/>
                <a:gridCol w="746100"/>
              </a:tblGrid>
              <a:tr h="674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7</a:t>
                      </a: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* 1 </a:t>
                      </a:r>
                      <a:r>
                        <a:rPr lang="en" sz="1000">
                          <a:solidFill>
                            <a:srgbClr val="00FFFF"/>
                          </a:solidFill>
                        </a:rPr>
                        <a:t>+ 0 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7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* 3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FF"/>
                          </a:solidFill>
                        </a:rPr>
                        <a:t>+ 1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7</a:t>
                      </a: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* 2 </a:t>
                      </a:r>
                      <a:r>
                        <a:rPr lang="en" sz="1000">
                          <a:solidFill>
                            <a:srgbClr val="00FFFF"/>
                          </a:solidFill>
                        </a:rPr>
                        <a:t>- 2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7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* 7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FF"/>
                          </a:solidFill>
                        </a:rPr>
                        <a:t>+ 3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531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7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* 3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FF"/>
                          </a:solidFill>
                        </a:rPr>
                        <a:t>+ 7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7</a:t>
                      </a: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* 0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FF"/>
                          </a:solidFill>
                        </a:rPr>
                        <a:t>- 2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7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* 8 </a:t>
                      </a:r>
                      <a:r>
                        <a:rPr lang="en" sz="1000">
                          <a:solidFill>
                            <a:srgbClr val="00FFFF"/>
                          </a:solidFill>
                        </a:rPr>
                        <a:t>+ 5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7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* 2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FF"/>
                          </a:solidFill>
                        </a:rPr>
                        <a:t>- 7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531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7</a:t>
                      </a: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* 4 </a:t>
                      </a:r>
                      <a:r>
                        <a:rPr lang="en" sz="1000">
                          <a:solidFill>
                            <a:srgbClr val="00FFFF"/>
                          </a:solidFill>
                        </a:rPr>
                        <a:t>+ 4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7</a:t>
                      </a: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* 3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FF"/>
                          </a:solidFill>
                        </a:rPr>
                        <a:t>+ 1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7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* 7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FF"/>
                          </a:solidFill>
                        </a:rPr>
                        <a:t>+ 0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7</a:t>
                      </a: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* 2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FF"/>
                          </a:solidFill>
                        </a:rPr>
                        <a:t>+ 3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531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7</a:t>
                      </a: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* 8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FF"/>
                          </a:solidFill>
                        </a:rPr>
                        <a:t>+ 0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7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* 10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FF"/>
                          </a:solidFill>
                        </a:rPr>
                        <a:t>+ 7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7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* 3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FF"/>
                          </a:solidFill>
                        </a:rPr>
                        <a:t>+ 0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7 </a:t>
                      </a: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* 7</a:t>
                      </a:r>
                      <a:r>
                        <a:rPr lang="en" sz="1000">
                          <a:solidFill>
                            <a:srgbClr val="00FFFF"/>
                          </a:solidFill>
                        </a:rPr>
                        <a:t> + 2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531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</a:tr>
              <a:tr h="5531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185" name="Shape 185"/>
          <p:cNvGraphicFramePr/>
          <p:nvPr/>
        </p:nvGraphicFramePr>
        <p:xfrm>
          <a:off x="2402625" y="286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{81548767-5284-4CC7-92E4-D99C20BC5C81}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517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0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1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-2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 anchor="ctr"/>
                </a:tc>
              </a:tr>
              <a:tr h="3517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7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2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5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7</a:t>
                      </a:r>
                    </a:p>
                  </a:txBody>
                  <a:tcPr marT="91425" marB="91425" marR="91425" marL="91425" anchor="ctr"/>
                </a:tc>
              </a:tr>
              <a:tr h="3517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4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1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0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 anchor="ctr"/>
                </a:tc>
              </a:tr>
              <a:tr h="3517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0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7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0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2</a:t>
                      </a: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86" name="Shape 186"/>
          <p:cNvSpPr txBox="1"/>
          <p:nvPr/>
        </p:nvSpPr>
        <p:spPr>
          <a:xfrm>
            <a:off x="773200" y="2554950"/>
            <a:ext cx="3699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W</a:t>
            </a:r>
          </a:p>
        </p:txBody>
      </p:sp>
      <p:sp>
        <p:nvSpPr>
          <p:cNvPr id="187" name="Shape 187"/>
          <p:cNvSpPr txBox="1"/>
          <p:nvPr/>
        </p:nvSpPr>
        <p:spPr>
          <a:xfrm>
            <a:off x="2983375" y="2554950"/>
            <a:ext cx="3699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b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1447300" y="1529525"/>
            <a:ext cx="8313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Input: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6055675" y="1070000"/>
            <a:ext cx="8313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Output: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is a deconvolution? - Forward pass</a:t>
            </a:r>
          </a:p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196" name="Shape 196"/>
          <p:cNvGraphicFramePr/>
          <p:nvPr/>
        </p:nvGraphicFramePr>
        <p:xfrm>
          <a:off x="1302650" y="1820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{81548767-5284-4CC7-92E4-D99C20BC5C81}</a:tableStyleId>
              </a:tblPr>
              <a:tblGrid>
                <a:gridCol w="560300"/>
                <a:gridCol w="5603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7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97" name="Shape 197"/>
          <p:cNvGraphicFramePr/>
          <p:nvPr/>
        </p:nvGraphicFramePr>
        <p:xfrm>
          <a:off x="311700" y="286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{81548767-5284-4CC7-92E4-D99C20BC5C81}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517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1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3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2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7</a:t>
                      </a:r>
                    </a:p>
                  </a:txBody>
                  <a:tcPr marT="91425" marB="91425" marR="91425" marL="91425" anchor="ctr"/>
                </a:tc>
              </a:tr>
              <a:tr h="3517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3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0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8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2</a:t>
                      </a:r>
                    </a:p>
                  </a:txBody>
                  <a:tcPr marT="91425" marB="91425" marR="91425" marL="91425" anchor="ctr"/>
                </a:tc>
              </a:tr>
              <a:tr h="3517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4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3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7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2</a:t>
                      </a:r>
                    </a:p>
                  </a:txBody>
                  <a:tcPr marT="91425" marB="91425" marR="91425" marL="91425" anchor="ctr"/>
                </a:tc>
              </a:tr>
              <a:tr h="3517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8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10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3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7</a:t>
                      </a: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198" name="Shape 198"/>
          <p:cNvGraphicFramePr/>
          <p:nvPr/>
        </p:nvGraphicFramePr>
        <p:xfrm>
          <a:off x="4233025" y="1368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{81548767-5284-4CC7-92E4-D99C20BC5C81}</a:tableStyleId>
              </a:tblPr>
              <a:tblGrid>
                <a:gridCol w="746100"/>
                <a:gridCol w="746100"/>
                <a:gridCol w="746100"/>
                <a:gridCol w="746100"/>
                <a:gridCol w="746100"/>
                <a:gridCol w="746100"/>
              </a:tblGrid>
              <a:tr h="674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531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531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4</a:t>
                      </a: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* 1 </a:t>
                      </a:r>
                      <a:r>
                        <a:rPr lang="en" sz="1000">
                          <a:solidFill>
                            <a:srgbClr val="00FFFF"/>
                          </a:solidFill>
                        </a:rPr>
                        <a:t>+ 0 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4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* 3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FF"/>
                          </a:solidFill>
                        </a:rPr>
                        <a:t>+ 1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4</a:t>
                      </a: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* 2 </a:t>
                      </a:r>
                      <a:r>
                        <a:rPr lang="en" sz="1000">
                          <a:solidFill>
                            <a:srgbClr val="00FFFF"/>
                          </a:solidFill>
                        </a:rPr>
                        <a:t>- 2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4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* 7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FF"/>
                          </a:solidFill>
                        </a:rPr>
                        <a:t>+ 3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531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4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* 3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FF"/>
                          </a:solidFill>
                        </a:rPr>
                        <a:t>+ 7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4</a:t>
                      </a: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* 0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FF"/>
                          </a:solidFill>
                        </a:rPr>
                        <a:t>- 2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4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* 8 </a:t>
                      </a:r>
                      <a:r>
                        <a:rPr lang="en" sz="1000">
                          <a:solidFill>
                            <a:srgbClr val="00FFFF"/>
                          </a:solidFill>
                        </a:rPr>
                        <a:t>+ 5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4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* 2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FF"/>
                          </a:solidFill>
                        </a:rPr>
                        <a:t>- 7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531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4</a:t>
                      </a: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* 4 </a:t>
                      </a:r>
                      <a:r>
                        <a:rPr lang="en" sz="1000">
                          <a:solidFill>
                            <a:srgbClr val="00FFFF"/>
                          </a:solidFill>
                        </a:rPr>
                        <a:t>+ 4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4</a:t>
                      </a: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* 3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FF"/>
                          </a:solidFill>
                        </a:rPr>
                        <a:t>+ 1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4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* 7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FF"/>
                          </a:solidFill>
                        </a:rPr>
                        <a:t>+ 0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4</a:t>
                      </a: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* 2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FF"/>
                          </a:solidFill>
                        </a:rPr>
                        <a:t>+ 3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</a:tr>
              <a:tr h="5531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4</a:t>
                      </a: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* 8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FF"/>
                          </a:solidFill>
                        </a:rPr>
                        <a:t>+ 0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4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* 10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FF"/>
                          </a:solidFill>
                        </a:rPr>
                        <a:t>+ 7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4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* 3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FF"/>
                          </a:solidFill>
                        </a:rPr>
                        <a:t>+ 0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4</a:t>
                      </a: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* 7</a:t>
                      </a:r>
                      <a:r>
                        <a:rPr lang="en" sz="1000">
                          <a:solidFill>
                            <a:srgbClr val="00FFFF"/>
                          </a:solidFill>
                        </a:rPr>
                        <a:t> + 2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199" name="Shape 199"/>
          <p:cNvGraphicFramePr/>
          <p:nvPr/>
        </p:nvGraphicFramePr>
        <p:xfrm>
          <a:off x="2402625" y="286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{81548767-5284-4CC7-92E4-D99C20BC5C81}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517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0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1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-2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 anchor="ctr"/>
                </a:tc>
              </a:tr>
              <a:tr h="3517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7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2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5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7</a:t>
                      </a:r>
                    </a:p>
                  </a:txBody>
                  <a:tcPr marT="91425" marB="91425" marR="91425" marL="91425" anchor="ctr"/>
                </a:tc>
              </a:tr>
              <a:tr h="3517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4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1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0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 anchor="ctr"/>
                </a:tc>
              </a:tr>
              <a:tr h="3517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0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7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0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2</a:t>
                      </a: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200" name="Shape 200"/>
          <p:cNvSpPr txBox="1"/>
          <p:nvPr/>
        </p:nvSpPr>
        <p:spPr>
          <a:xfrm>
            <a:off x="773200" y="2554950"/>
            <a:ext cx="3699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W</a:t>
            </a:r>
          </a:p>
        </p:txBody>
      </p:sp>
      <p:sp>
        <p:nvSpPr>
          <p:cNvPr id="201" name="Shape 201"/>
          <p:cNvSpPr txBox="1"/>
          <p:nvPr/>
        </p:nvSpPr>
        <p:spPr>
          <a:xfrm>
            <a:off x="2983375" y="2554950"/>
            <a:ext cx="3699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b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1447300" y="1529525"/>
            <a:ext cx="8313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Input: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6055675" y="1070000"/>
            <a:ext cx="8313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Output: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is a deconvolution? - Forward pass</a:t>
            </a:r>
          </a:p>
        </p:txBody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210" name="Shape 210"/>
          <p:cNvGraphicFramePr/>
          <p:nvPr/>
        </p:nvGraphicFramePr>
        <p:xfrm>
          <a:off x="1302650" y="1820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{81548767-5284-4CC7-92E4-D99C20BC5C81}</a:tableStyleId>
              </a:tblPr>
              <a:tblGrid>
                <a:gridCol w="560300"/>
                <a:gridCol w="5603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7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11" name="Shape 211"/>
          <p:cNvGraphicFramePr/>
          <p:nvPr/>
        </p:nvGraphicFramePr>
        <p:xfrm>
          <a:off x="311700" y="286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{81548767-5284-4CC7-92E4-D99C20BC5C81}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517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1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3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2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7</a:t>
                      </a:r>
                    </a:p>
                  </a:txBody>
                  <a:tcPr marT="91425" marB="91425" marR="91425" marL="91425" anchor="ctr"/>
                </a:tc>
              </a:tr>
              <a:tr h="3517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3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0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8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2</a:t>
                      </a:r>
                    </a:p>
                  </a:txBody>
                  <a:tcPr marT="91425" marB="91425" marR="91425" marL="91425" anchor="ctr"/>
                </a:tc>
              </a:tr>
              <a:tr h="3517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4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3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7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2</a:t>
                      </a:r>
                    </a:p>
                  </a:txBody>
                  <a:tcPr marT="91425" marB="91425" marR="91425" marL="91425" anchor="ctr"/>
                </a:tc>
              </a:tr>
              <a:tr h="3517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8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10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3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00"/>
                          </a:solidFill>
                        </a:rPr>
                        <a:t>7</a:t>
                      </a: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212" name="Shape 212"/>
          <p:cNvGraphicFramePr/>
          <p:nvPr/>
        </p:nvGraphicFramePr>
        <p:xfrm>
          <a:off x="4233025" y="1368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{81548767-5284-4CC7-92E4-D99C20BC5C81}</a:tableStyleId>
              </a:tblPr>
              <a:tblGrid>
                <a:gridCol w="746100"/>
                <a:gridCol w="746100"/>
                <a:gridCol w="746100"/>
                <a:gridCol w="746100"/>
                <a:gridCol w="746100"/>
                <a:gridCol w="746100"/>
              </a:tblGrid>
              <a:tr h="674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531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531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* 1 </a:t>
                      </a:r>
                      <a:r>
                        <a:rPr lang="en" sz="1000">
                          <a:solidFill>
                            <a:srgbClr val="00FFFF"/>
                          </a:solidFill>
                        </a:rPr>
                        <a:t>+ 0 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* 3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FF"/>
                          </a:solidFill>
                        </a:rPr>
                        <a:t>+ 1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* 2 </a:t>
                      </a:r>
                      <a:r>
                        <a:rPr lang="en" sz="1000">
                          <a:solidFill>
                            <a:srgbClr val="00FFFF"/>
                          </a:solidFill>
                        </a:rPr>
                        <a:t>- 2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* 7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FF"/>
                          </a:solidFill>
                        </a:rPr>
                        <a:t>+ 3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531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* 3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FF"/>
                          </a:solidFill>
                        </a:rPr>
                        <a:t>+ 7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* 0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FF"/>
                          </a:solidFill>
                        </a:rPr>
                        <a:t>- 2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* 8 </a:t>
                      </a:r>
                      <a:r>
                        <a:rPr lang="en" sz="1000">
                          <a:solidFill>
                            <a:srgbClr val="00FFFF"/>
                          </a:solidFill>
                        </a:rPr>
                        <a:t>+ 5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* 2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FF"/>
                          </a:solidFill>
                        </a:rPr>
                        <a:t>- 7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531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* 4 </a:t>
                      </a:r>
                      <a:r>
                        <a:rPr lang="en" sz="1000">
                          <a:solidFill>
                            <a:srgbClr val="00FFFF"/>
                          </a:solidFill>
                        </a:rPr>
                        <a:t>+ 4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* 3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FF"/>
                          </a:solidFill>
                        </a:rPr>
                        <a:t>+ 1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* 7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FF"/>
                          </a:solidFill>
                        </a:rPr>
                        <a:t>+ 0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* 2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FF"/>
                          </a:solidFill>
                        </a:rPr>
                        <a:t>+ 3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531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* 8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FF"/>
                          </a:solidFill>
                        </a:rPr>
                        <a:t>+ 0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* 10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FF"/>
                          </a:solidFill>
                        </a:rPr>
                        <a:t>+ 7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* 3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FF"/>
                          </a:solidFill>
                        </a:rPr>
                        <a:t>+ 0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" sz="1000">
                          <a:solidFill>
                            <a:srgbClr val="00FF00"/>
                          </a:solidFill>
                        </a:rPr>
                        <a:t>* 7</a:t>
                      </a:r>
                      <a:r>
                        <a:rPr lang="en" sz="1000">
                          <a:solidFill>
                            <a:srgbClr val="00FFFF"/>
                          </a:solidFill>
                        </a:rPr>
                        <a:t> + 2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13" name="Shape 213"/>
          <p:cNvGraphicFramePr/>
          <p:nvPr/>
        </p:nvGraphicFramePr>
        <p:xfrm>
          <a:off x="2402625" y="286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{81548767-5284-4CC7-92E4-D99C20BC5C81}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517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0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1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-2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 anchor="ctr"/>
                </a:tc>
              </a:tr>
              <a:tr h="3517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7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2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5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7</a:t>
                      </a:r>
                    </a:p>
                  </a:txBody>
                  <a:tcPr marT="91425" marB="91425" marR="91425" marL="91425" anchor="ctr"/>
                </a:tc>
              </a:tr>
              <a:tr h="3517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4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1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0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 anchor="ctr"/>
                </a:tc>
              </a:tr>
              <a:tr h="3517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0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7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0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FFFF"/>
                          </a:solidFill>
                        </a:rPr>
                        <a:t>2</a:t>
                      </a: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214" name="Shape 214"/>
          <p:cNvSpPr txBox="1"/>
          <p:nvPr/>
        </p:nvSpPr>
        <p:spPr>
          <a:xfrm>
            <a:off x="773200" y="2554950"/>
            <a:ext cx="3699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W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2983375" y="2554950"/>
            <a:ext cx="3699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b</a:t>
            </a:r>
          </a:p>
        </p:txBody>
      </p:sp>
      <p:sp>
        <p:nvSpPr>
          <p:cNvPr id="216" name="Shape 216"/>
          <p:cNvSpPr txBox="1"/>
          <p:nvPr/>
        </p:nvSpPr>
        <p:spPr>
          <a:xfrm>
            <a:off x="1447300" y="1529525"/>
            <a:ext cx="8313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Input:</a:t>
            </a:r>
          </a:p>
        </p:txBody>
      </p:sp>
      <p:sp>
        <p:nvSpPr>
          <p:cNvPr id="217" name="Shape 217"/>
          <p:cNvSpPr txBox="1"/>
          <p:nvPr/>
        </p:nvSpPr>
        <p:spPr>
          <a:xfrm>
            <a:off x="6055675" y="1070000"/>
            <a:ext cx="8313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Output: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a deconvolution? - Forward Pass Implementation</a:t>
            </a:r>
          </a:p>
        </p:txBody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“Reversing forward and backward passes of more typical strided convolution”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 Shot 2017-03-27 at 7.14.47 PM.png"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06765"/>
            <a:ext cx="9144000" cy="2607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is a deconvolution? - Caffe implementation</a:t>
            </a:r>
          </a:p>
        </p:txBody>
      </p:sp>
      <p:pic>
        <p:nvPicPr>
          <p:cNvPr descr="Screen Shot 2017-03-27 at 7.14.47 PM.png" id="230" name="Shape 230"/>
          <p:cNvPicPr preferRelativeResize="0"/>
          <p:nvPr/>
        </p:nvPicPr>
        <p:blipFill rotWithShape="1">
          <a:blip r:embed="rId3">
            <a:alphaModFix/>
          </a:blip>
          <a:srcRect b="17850" l="0" r="0" t="0"/>
          <a:stretch/>
        </p:blipFill>
        <p:spPr>
          <a:xfrm>
            <a:off x="67225" y="1500724"/>
            <a:ext cx="9144000" cy="214204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/>
          <p:nvPr/>
        </p:nvSpPr>
        <p:spPr>
          <a:xfrm>
            <a:off x="-392225" y="2410125"/>
            <a:ext cx="9827700" cy="347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is a deconvolution? - Caffe implementation</a:t>
            </a:r>
          </a:p>
        </p:txBody>
      </p:sp>
      <p:pic>
        <p:nvPicPr>
          <p:cNvPr descr="Screen Shot 2017-03-27 at 7.33.02 PM.png"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35"/>
            <a:ext cx="9144000" cy="370046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/>
          <p:nvPr/>
        </p:nvSpPr>
        <p:spPr>
          <a:xfrm>
            <a:off x="-403425" y="4180650"/>
            <a:ext cx="9827700" cy="458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Convolutional Layer backward pass</a:t>
            </a:r>
          </a:p>
        </p:txBody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backward_cpu_gemm(</a:t>
            </a: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top_diff + n * this-&gt;top_dim_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, weight, 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          bottom_diff + n * this-&gt;bottom_dim_); 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Downstream Derivative (C++ pointer idiom)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Convolution weight</a:t>
            </a:r>
          </a:p>
          <a:p>
            <a:pPr indent="0" lvl="0" marL="0" algn="ctr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dx (C++ pointer idiom)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is segmentation?</a:t>
            </a:r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Crimson Text"/>
            </a:pPr>
            <a:r>
              <a:rPr lang="en"/>
              <a:t>Classify each pixel independently</a:t>
            </a:r>
          </a:p>
        </p:txBody>
      </p:sp>
      <p:sp>
        <p:nvSpPr>
          <p:cNvPr id="68" name="Shape 68"/>
          <p:cNvSpPr/>
          <p:nvPr/>
        </p:nvSpPr>
        <p:spPr>
          <a:xfrm>
            <a:off x="3222000" y="1978187"/>
            <a:ext cx="2852400" cy="2352300"/>
          </a:xfrm>
          <a:prstGeom prst="rightArrow">
            <a:avLst>
              <a:gd fmla="val 77307" name="adj1"/>
              <a:gd fmla="val 50000" name="adj2"/>
            </a:avLst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sz="3600"/>
          </a:p>
        </p:txBody>
      </p:sp>
      <p:pic>
        <p:nvPicPr>
          <p:cNvPr descr="alex5.wmf" id="69" name="Shape 69"/>
          <p:cNvPicPr preferRelativeResize="0"/>
          <p:nvPr/>
        </p:nvPicPr>
        <p:blipFill rotWithShape="1">
          <a:blip r:embed="rId3">
            <a:alphaModFix/>
          </a:blip>
          <a:srcRect b="13020" l="83307" r="0" t="30928"/>
          <a:stretch/>
        </p:blipFill>
        <p:spPr>
          <a:xfrm>
            <a:off x="6123024" y="2121525"/>
            <a:ext cx="2852276" cy="21358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" name="Shape 70"/>
          <p:cNvGrpSpPr/>
          <p:nvPr/>
        </p:nvGrpSpPr>
        <p:grpSpPr>
          <a:xfrm>
            <a:off x="3258075" y="2445749"/>
            <a:ext cx="2638475" cy="1459024"/>
            <a:chOff x="3181875" y="1759949"/>
            <a:chExt cx="2638475" cy="1459024"/>
          </a:xfrm>
        </p:grpSpPr>
        <p:pic>
          <p:nvPicPr>
            <p:cNvPr descr="generic-alex.wmf" id="71" name="Shape 71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>
              <a:off x="3181875" y="1759949"/>
              <a:ext cx="2638475" cy="14590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" name="Shape 72"/>
            <p:cNvSpPr txBox="1"/>
            <p:nvPr/>
          </p:nvSpPr>
          <p:spPr>
            <a:xfrm>
              <a:off x="3599025" y="1907600"/>
              <a:ext cx="1914900" cy="120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6000"/>
                <a:t>???</a:t>
              </a:r>
            </a:p>
          </p:txBody>
        </p:sp>
      </p:grpSp>
      <p:pic>
        <p:nvPicPr>
          <p:cNvPr descr="alex3.wmf" id="73" name="Shape 73"/>
          <p:cNvPicPr preferRelativeResize="0"/>
          <p:nvPr/>
        </p:nvPicPr>
        <p:blipFill rotWithShape="1">
          <a:blip r:embed="rId5">
            <a:alphaModFix/>
          </a:blip>
          <a:srcRect b="11930" l="0" r="83063" t="30933"/>
          <a:stretch/>
        </p:blipFill>
        <p:spPr>
          <a:xfrm>
            <a:off x="210025" y="2116537"/>
            <a:ext cx="2852276" cy="21458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/>
          <p:nvPr/>
        </p:nvSpPr>
        <p:spPr>
          <a:xfrm>
            <a:off x="235325" y="4650450"/>
            <a:ext cx="51660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</a:rPr>
              <a:t>Images from Shelhamer, Long and Darrell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Convolutional Layer backward pass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backward_cpu_gemm(top_diff + n * this-&gt;top_dim_, </a:t>
            </a: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weight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, 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          bottom_diff + n * this-&gt;bottom_dim_); 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Downstream Derivative (C++ pointer idiom)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Convolution weight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x (C++ pointer idiom)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Convolutional Layer backward pass</a:t>
            </a:r>
          </a:p>
        </p:txBody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backward_cpu_gemm(top_diff + n * this-&gt;top_dim_, weight, 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          </a:t>
            </a: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bottom_diff + n * this-&gt;bottom_dim_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); 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Downstream Derivative (C++ pointer idiom)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Convolution weight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x (C++ pointer idiom)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Convolution Backward </a:t>
            </a:r>
            <a:r>
              <a:rPr lang="en"/>
              <a:t>--&gt;</a:t>
            </a:r>
            <a:r>
              <a:rPr lang="en"/>
              <a:t> Deconvolution Forward</a:t>
            </a:r>
          </a:p>
        </p:txBody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backward_cpu_gemm(</a:t>
            </a: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top_diff + n * this-&gt;top_dim_</a:t>
            </a:r>
            <a:r>
              <a:rPr lang="en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, weight, 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              bottom_diff + n * this-&gt;bottom_dim_);  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backward_cpu_gemm(</a:t>
            </a: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bottom_data + n * this-&gt;bottom_dim_</a:t>
            </a:r>
            <a:r>
              <a:rPr lang="en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, weight,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              top_data + n * this-&gt;top_dim_);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Downstream Derivative</a:t>
            </a:r>
            <a:r>
              <a:rPr lang="en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--&gt; </a:t>
            </a: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Upstream Data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Convolution weights </a:t>
            </a:r>
            <a:r>
              <a:rPr lang="en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--&gt;</a:t>
            </a:r>
            <a:r>
              <a:rPr lang="en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Deconvolution weights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dx </a:t>
            </a:r>
            <a:r>
              <a:rPr lang="en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--&gt; Output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Convolution Backward --&gt; Deconvolution Forward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backward_cpu_gemm(top_diff + n * this-&gt;top_dim_, </a:t>
            </a: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weight</a:t>
            </a:r>
            <a:r>
              <a:rPr lang="en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, 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              bottom_diff + n * this-&gt;bottom_dim_);  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backward_cpu_gemm(bottom_data + n * this-&gt;bottom_dim_, </a:t>
            </a: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weight</a:t>
            </a:r>
            <a:r>
              <a:rPr lang="en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              top_data + n * this-&gt;top_dim_);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Downstream Derivative --&gt; Upstream Data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Convolution weights</a:t>
            </a:r>
            <a:r>
              <a:rPr lang="en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--&gt; </a:t>
            </a: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Deconvolution weights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dx --&gt; Output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Convolution Backward --&gt; Deconvolution Forward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backward_cpu_gemm(top_diff + n * this-&gt;top_dim_, weight, 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              </a:t>
            </a: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bottom_diff + n * this-&gt;bottom_dim_</a:t>
            </a:r>
            <a:r>
              <a:rPr lang="en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);  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backward_cpu_gemm(bottom_data + n * this-&gt;bottom_dim_, weight,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              </a:t>
            </a: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top_data + n * this-&gt;top_dim_</a:t>
            </a:r>
            <a:r>
              <a:rPr lang="en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Downstream Derivative --&gt; Upstream Data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Convolution weights --&gt; Deconvolution weights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dx</a:t>
            </a:r>
            <a:r>
              <a:rPr lang="en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--&gt; </a:t>
            </a: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Output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Convolutional Layer forward pass</a:t>
            </a:r>
          </a:p>
        </p:txBody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forward_cpu_gemm(</a:t>
            </a:r>
            <a:r>
              <a:rPr lang="en" sz="12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bottom_data + n * this-&gt;bottom_dim_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, weight, top_data + n * this-&gt;top_dim_);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X - Upstream data (C++ pointer idiom)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W - Convolution weights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Y - Output (C++ pointer idiom)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Convolutional Layer forward pass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forward_cpu_gemm(</a:t>
            </a:r>
            <a:r>
              <a:rPr lang="en" sz="12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bottom_data + n * this-&gt;bottom_dim_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, weight, top_data + n * this-&gt;top_dim_);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X - Upstream data (C++ pointer idiom)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W - Convolution weights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Y - Output (C++ pointer idiom)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Convolutional Layer forward pass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forward_cpu_gemm(</a:t>
            </a:r>
            <a:r>
              <a:rPr lang="en" sz="12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bottom_data + n * this-&gt;bottom_dim_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, weight, top_data + n * this-&gt;top_dim_);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X - Upstream data (C++ pointer idiom)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W - Convolution weights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- Output (C++ pointer idiom)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Convolution forward </a:t>
            </a:r>
            <a:r>
              <a:rPr lang="en"/>
              <a:t>--&gt;</a:t>
            </a:r>
            <a:r>
              <a:rPr lang="en"/>
              <a:t> Deconvolution backward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forward_cpu_gemm(</a:t>
            </a:r>
            <a:r>
              <a:rPr lang="en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bottom_data + n * this-&gt;bottom_dim_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, weight, top_data + n * this-&gt;top_dim_);</a:t>
            </a:r>
          </a:p>
          <a:p>
            <a:pPr lv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forward_cpu_gemm(</a:t>
            </a:r>
            <a:r>
              <a:rPr lang="en" sz="12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top_diff + n * this-&gt;top_dim_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, weight, bottom_diff + n * this-&gt;bottom_dim_,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this-&gt;param_propagate_down_[0]);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Upstream data</a:t>
            </a:r>
            <a:r>
              <a:rPr lang="en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--&gt;</a:t>
            </a:r>
            <a:r>
              <a:rPr lang="en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Downstream derivative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Convolution weights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--&gt;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Deconvolutional weights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Output </a:t>
            </a:r>
            <a:r>
              <a:rPr lang="en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--&gt;</a:t>
            </a:r>
            <a:r>
              <a:rPr lang="en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dx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Convolution forward --&gt; Deconvolution backward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forward_cpu_gemm(bottom_data + n * this-&gt;bottom_dim_, </a:t>
            </a:r>
            <a:r>
              <a:rPr lang="en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weight</a:t>
            </a:r>
            <a:r>
              <a:rPr lang="en" sz="12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, top_data + n * this-&gt;top_dim_);</a:t>
            </a:r>
          </a:p>
          <a:p>
            <a:pPr lv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forward_cpu_gemm(top_diff + n * this-&gt;top_dim_, </a:t>
            </a:r>
            <a:r>
              <a:rPr lang="en" sz="12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weight</a:t>
            </a:r>
            <a:r>
              <a:rPr lang="en" sz="12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, bottom_diff + n * this-&gt;bottom_dim_,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this-&gt;param_propagate_down_[0]);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Upstream data --&gt; Downstream derivative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Convolution weights</a:t>
            </a:r>
            <a:r>
              <a:rPr lang="en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--&gt; </a:t>
            </a: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Deconvolutional weights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Output --&gt; dx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Why segmentation?</a:t>
            </a:r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Crimson Text"/>
            </a:pPr>
            <a:r>
              <a:rPr lang="en"/>
              <a:t>Also solves  classification problems.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Solves localization aspects of object detection, but doesn’t differentiate well between same-class objects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3D reconstruction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Segmentation provides contour information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Medical imaging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Identify tumours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Measure abnormalities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Surgery planning / assistance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Diagnostics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Convolution forward </a:t>
            </a:r>
            <a:r>
              <a:rPr lang="en"/>
              <a:t>--&gt;</a:t>
            </a:r>
            <a:r>
              <a:rPr lang="en"/>
              <a:t> Deconvolution backward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forward_cpu_gemm(bottom_data + n * this-&gt;bottom_dim_, weight, </a:t>
            </a:r>
            <a:r>
              <a:rPr lang="en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top_data + n * this-&gt;top_dim_</a:t>
            </a:r>
            <a:r>
              <a:rPr lang="en" sz="12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forward_cpu_gemm(top_diff + n * this-&gt;top_dim_, weight, </a:t>
            </a:r>
            <a:r>
              <a:rPr lang="en" sz="12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bottom_diff + n * this-&gt;bottom_dim_</a:t>
            </a:r>
            <a:r>
              <a:rPr lang="en" sz="12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this-&gt;param_propagate_down_[0]);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Upstream data --&gt; Downstream derivative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Convolution weights --&gt; Deconvolutional weights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Output</a:t>
            </a:r>
            <a:r>
              <a:rPr lang="en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--&gt; </a:t>
            </a: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dx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about dw?</a:t>
            </a:r>
          </a:p>
        </p:txBody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weight_cpu_gemm(</a:t>
            </a:r>
            <a:r>
              <a:rPr lang="en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bottom_data + n * this-&gt;bottom_dim_</a:t>
            </a:r>
            <a:r>
              <a:rPr lang="en" sz="12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,top_diff + n * this-&gt;top_dim_, weight_diff);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weight_cpu_gemm(</a:t>
            </a:r>
            <a:r>
              <a:rPr lang="en" sz="12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top_diff + n * this-&gt;top_dim_</a:t>
            </a:r>
            <a:r>
              <a:rPr lang="en" sz="12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,bottom_data + n * this-&gt;bottom_dim_, weight_diff);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Cached Upstream Receptive Fields</a:t>
            </a:r>
            <a:r>
              <a:rPr lang="en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--&gt; </a:t>
            </a: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Downstream derivative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Downstream derivatives --&gt; Cached Upstream Receptive Fields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dw --&gt; </a:t>
            </a:r>
            <a:r>
              <a:rPr lang="en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dw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about dw?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weight_cpu_gemm(bottom_data + n * this-&gt;bottom_dim_,</a:t>
            </a:r>
            <a:r>
              <a:rPr lang="en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top_diff + n * this-&gt;top_dim_</a:t>
            </a:r>
            <a:r>
              <a:rPr lang="en" sz="12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, weight_diff);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weight_cpu_gemm(top_diff + n * this-&gt;top_dim_,</a:t>
            </a:r>
            <a:r>
              <a:rPr lang="en" sz="12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bottom_data + n * this-&gt;bottom_dim_</a:t>
            </a:r>
            <a:r>
              <a:rPr lang="en" sz="12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, weight_diff);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Cached Upstream Receptive Fields --&gt; Downstream derivative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Downstream derivatives</a:t>
            </a:r>
            <a:r>
              <a:rPr lang="en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--&gt; </a:t>
            </a: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Cached Upstream Receptive Fields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dw</a:t>
            </a:r>
            <a:r>
              <a:rPr lang="en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--&gt; dw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about dw?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weight_cpu_gemm(bottom_data + n * this-&gt;bottom_dim_,top_diff + n * this-&gt;top_dim_, </a:t>
            </a:r>
            <a:r>
              <a:rPr lang="en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weight_diff</a:t>
            </a:r>
            <a:r>
              <a:rPr lang="en" sz="12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weight_cpu_gemm(top_diff + n * this-&gt;top_dim_,bottom_data + n * this-&gt;bottom_dim_, </a:t>
            </a:r>
            <a:r>
              <a:rPr lang="en" sz="12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weight_diff</a:t>
            </a:r>
            <a:r>
              <a:rPr lang="en" sz="12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Cached Upstream Receptive Fields --&gt; Downstream derivative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Downstream derivatives --&gt; Cached Upstream Receptive Fields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dw</a:t>
            </a:r>
            <a:r>
              <a:rPr lang="en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--&gt; </a:t>
            </a: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dw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Putting it together - Fully Convolutional Network</a:t>
            </a:r>
          </a:p>
        </p:txBody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Take classification networks that perform well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VGG, AlexNet, GoogLeNet (We end up using VGG16)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Remove final classification layer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Cast fully connected layers to convolutions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Putting it together - Fully Convolutional Network</a:t>
            </a:r>
          </a:p>
        </p:txBody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Classification Network</a:t>
            </a:r>
          </a:p>
        </p:txBody>
      </p:sp>
      <p:pic>
        <p:nvPicPr>
          <p:cNvPr id="341" name="Shape 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687" y="2313850"/>
            <a:ext cx="1933475" cy="144904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Shape 342"/>
          <p:cNvSpPr/>
          <p:nvPr/>
        </p:nvSpPr>
        <p:spPr>
          <a:xfrm>
            <a:off x="3156987" y="2675400"/>
            <a:ext cx="1377000" cy="80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5211987" y="2675400"/>
            <a:ext cx="1377000" cy="80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4" name="Shape 344"/>
          <p:cNvSpPr/>
          <p:nvPr/>
        </p:nvSpPr>
        <p:spPr>
          <a:xfrm>
            <a:off x="2484087" y="2907875"/>
            <a:ext cx="549000" cy="26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5" name="Shape 345"/>
          <p:cNvSpPr/>
          <p:nvPr/>
        </p:nvSpPr>
        <p:spPr>
          <a:xfrm>
            <a:off x="4598487" y="2907875"/>
            <a:ext cx="549000" cy="26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6" name="Shape 346"/>
          <p:cNvSpPr txBox="1"/>
          <p:nvPr/>
        </p:nvSpPr>
        <p:spPr>
          <a:xfrm>
            <a:off x="3145200" y="2806800"/>
            <a:ext cx="13770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Convolutional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Layers</a:t>
            </a:r>
          </a:p>
        </p:txBody>
      </p:sp>
      <p:sp>
        <p:nvSpPr>
          <p:cNvPr id="347" name="Shape 347"/>
          <p:cNvSpPr txBox="1"/>
          <p:nvPr/>
        </p:nvSpPr>
        <p:spPr>
          <a:xfrm>
            <a:off x="5147500" y="2806800"/>
            <a:ext cx="15042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Fully-Connected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Layers</a:t>
            </a:r>
          </a:p>
        </p:txBody>
      </p:sp>
      <p:sp>
        <p:nvSpPr>
          <p:cNvPr id="348" name="Shape 348"/>
          <p:cNvSpPr/>
          <p:nvPr/>
        </p:nvSpPr>
        <p:spPr>
          <a:xfrm>
            <a:off x="7269387" y="2683800"/>
            <a:ext cx="1377000" cy="80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9" name="Shape 349"/>
          <p:cNvSpPr txBox="1"/>
          <p:nvPr/>
        </p:nvSpPr>
        <p:spPr>
          <a:xfrm>
            <a:off x="7205800" y="2806800"/>
            <a:ext cx="15042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Scores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(fixed size)</a:t>
            </a:r>
          </a:p>
        </p:txBody>
      </p:sp>
      <p:sp>
        <p:nvSpPr>
          <p:cNvPr id="350" name="Shape 350"/>
          <p:cNvSpPr/>
          <p:nvPr/>
        </p:nvSpPr>
        <p:spPr>
          <a:xfrm>
            <a:off x="6649887" y="2907875"/>
            <a:ext cx="549000" cy="26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Putting it together - Fully Convolutional Network</a:t>
            </a:r>
          </a:p>
        </p:txBody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Fully Convolutional Network</a:t>
            </a:r>
          </a:p>
        </p:txBody>
      </p:sp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487" y="1780450"/>
            <a:ext cx="1933475" cy="1449049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Shape 358"/>
          <p:cNvSpPr/>
          <p:nvPr/>
        </p:nvSpPr>
        <p:spPr>
          <a:xfrm>
            <a:off x="3851787" y="2142000"/>
            <a:ext cx="1377000" cy="80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9" name="Shape 359"/>
          <p:cNvSpPr/>
          <p:nvPr/>
        </p:nvSpPr>
        <p:spPr>
          <a:xfrm>
            <a:off x="6244587" y="3681000"/>
            <a:ext cx="1377000" cy="80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0" name="Shape 360"/>
          <p:cNvSpPr/>
          <p:nvPr/>
        </p:nvSpPr>
        <p:spPr>
          <a:xfrm>
            <a:off x="3178887" y="2374475"/>
            <a:ext cx="549000" cy="26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1" name="Shape 361"/>
          <p:cNvSpPr/>
          <p:nvPr/>
        </p:nvSpPr>
        <p:spPr>
          <a:xfrm>
            <a:off x="5352704" y="2361450"/>
            <a:ext cx="761700" cy="36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2" name="Shape 362"/>
          <p:cNvSpPr txBox="1"/>
          <p:nvPr/>
        </p:nvSpPr>
        <p:spPr>
          <a:xfrm>
            <a:off x="3840000" y="2273400"/>
            <a:ext cx="13770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Convolutional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Layers</a:t>
            </a:r>
          </a:p>
        </p:txBody>
      </p:sp>
      <p:sp>
        <p:nvSpPr>
          <p:cNvPr id="363" name="Shape 363"/>
          <p:cNvSpPr txBox="1"/>
          <p:nvPr/>
        </p:nvSpPr>
        <p:spPr>
          <a:xfrm>
            <a:off x="6180400" y="3808200"/>
            <a:ext cx="15042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1x1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Convolutions</a:t>
            </a:r>
          </a:p>
        </p:txBody>
      </p:sp>
      <p:sp>
        <p:nvSpPr>
          <p:cNvPr id="364" name="Shape 364"/>
          <p:cNvSpPr/>
          <p:nvPr/>
        </p:nvSpPr>
        <p:spPr>
          <a:xfrm>
            <a:off x="3703602" y="3685200"/>
            <a:ext cx="1603500" cy="80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5" name="Shape 365"/>
          <p:cNvSpPr txBox="1"/>
          <p:nvPr/>
        </p:nvSpPr>
        <p:spPr>
          <a:xfrm>
            <a:off x="3590200" y="3808200"/>
            <a:ext cx="18303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Scores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(size ~ image size)</a:t>
            </a:r>
          </a:p>
        </p:txBody>
      </p:sp>
      <p:sp>
        <p:nvSpPr>
          <p:cNvPr id="366" name="Shape 366"/>
          <p:cNvSpPr/>
          <p:nvPr/>
        </p:nvSpPr>
        <p:spPr>
          <a:xfrm rot="5400000">
            <a:off x="6669387" y="3145987"/>
            <a:ext cx="549000" cy="26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7" name="Shape 367"/>
          <p:cNvSpPr/>
          <p:nvPr/>
        </p:nvSpPr>
        <p:spPr>
          <a:xfrm>
            <a:off x="6255387" y="2146200"/>
            <a:ext cx="1377000" cy="80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8" name="Shape 368"/>
          <p:cNvSpPr txBox="1"/>
          <p:nvPr/>
        </p:nvSpPr>
        <p:spPr>
          <a:xfrm>
            <a:off x="6244000" y="2186762"/>
            <a:ext cx="13770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NxM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Convolutional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Layer</a:t>
            </a:r>
          </a:p>
        </p:txBody>
      </p:sp>
      <p:sp>
        <p:nvSpPr>
          <p:cNvPr id="369" name="Shape 369"/>
          <p:cNvSpPr txBox="1"/>
          <p:nvPr/>
        </p:nvSpPr>
        <p:spPr>
          <a:xfrm>
            <a:off x="5333800" y="2347187"/>
            <a:ext cx="8421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NxMxL</a:t>
            </a:r>
          </a:p>
        </p:txBody>
      </p:sp>
      <p:sp>
        <p:nvSpPr>
          <p:cNvPr id="370" name="Shape 370"/>
          <p:cNvSpPr/>
          <p:nvPr/>
        </p:nvSpPr>
        <p:spPr>
          <a:xfrm flipH="1">
            <a:off x="5456948" y="3951000"/>
            <a:ext cx="609900" cy="26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Putting it together - Fully Convolutional Network</a:t>
            </a:r>
          </a:p>
        </p:txBody>
      </p:sp>
      <p:sp>
        <p:nvSpPr>
          <p:cNvPr id="376" name="Shape 3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Upsample using deconvolutions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Now that the FC layers are convolutional, we can handle arbitrary image dimensions</a:t>
            </a:r>
          </a:p>
        </p:txBody>
      </p:sp>
      <p:pic>
        <p:nvPicPr>
          <p:cNvPr id="377" name="Shape 3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287" y="1932850"/>
            <a:ext cx="1933475" cy="1449049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Shape 378"/>
          <p:cNvSpPr/>
          <p:nvPr/>
        </p:nvSpPr>
        <p:spPr>
          <a:xfrm>
            <a:off x="3013587" y="2294400"/>
            <a:ext cx="1377000" cy="80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9" name="Shape 379"/>
          <p:cNvSpPr/>
          <p:nvPr/>
        </p:nvSpPr>
        <p:spPr>
          <a:xfrm>
            <a:off x="7387587" y="3833400"/>
            <a:ext cx="1377000" cy="80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0" name="Shape 380"/>
          <p:cNvSpPr/>
          <p:nvPr/>
        </p:nvSpPr>
        <p:spPr>
          <a:xfrm>
            <a:off x="2340687" y="2526875"/>
            <a:ext cx="549000" cy="26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1" name="Shape 381"/>
          <p:cNvSpPr/>
          <p:nvPr/>
        </p:nvSpPr>
        <p:spPr>
          <a:xfrm>
            <a:off x="4438304" y="2513850"/>
            <a:ext cx="761700" cy="36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2" name="Shape 382"/>
          <p:cNvSpPr txBox="1"/>
          <p:nvPr/>
        </p:nvSpPr>
        <p:spPr>
          <a:xfrm>
            <a:off x="3001800" y="2425800"/>
            <a:ext cx="13770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Convolutional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Layers</a:t>
            </a:r>
          </a:p>
        </p:txBody>
      </p:sp>
      <p:sp>
        <p:nvSpPr>
          <p:cNvPr id="383" name="Shape 383"/>
          <p:cNvSpPr txBox="1"/>
          <p:nvPr/>
        </p:nvSpPr>
        <p:spPr>
          <a:xfrm>
            <a:off x="7323400" y="3960600"/>
            <a:ext cx="15042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1x1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Convolutions</a:t>
            </a:r>
          </a:p>
        </p:txBody>
      </p:sp>
      <p:sp>
        <p:nvSpPr>
          <p:cNvPr id="384" name="Shape 384"/>
          <p:cNvSpPr/>
          <p:nvPr/>
        </p:nvSpPr>
        <p:spPr>
          <a:xfrm>
            <a:off x="5035002" y="3837600"/>
            <a:ext cx="1603499" cy="80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5" name="Shape 385"/>
          <p:cNvSpPr txBox="1"/>
          <p:nvPr/>
        </p:nvSpPr>
        <p:spPr>
          <a:xfrm>
            <a:off x="4921600" y="3960600"/>
            <a:ext cx="18303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Deconvolutional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Layer</a:t>
            </a:r>
          </a:p>
        </p:txBody>
      </p:sp>
      <p:sp>
        <p:nvSpPr>
          <p:cNvPr id="386" name="Shape 386"/>
          <p:cNvSpPr/>
          <p:nvPr/>
        </p:nvSpPr>
        <p:spPr>
          <a:xfrm>
            <a:off x="6733587" y="2568587"/>
            <a:ext cx="549000" cy="26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7" name="Shape 387"/>
          <p:cNvSpPr/>
          <p:nvPr/>
        </p:nvSpPr>
        <p:spPr>
          <a:xfrm>
            <a:off x="5264787" y="2298600"/>
            <a:ext cx="1377000" cy="80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8" name="Shape 388"/>
          <p:cNvSpPr txBox="1"/>
          <p:nvPr/>
        </p:nvSpPr>
        <p:spPr>
          <a:xfrm>
            <a:off x="5253400" y="2339162"/>
            <a:ext cx="13770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NxM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Convolutional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Layer</a:t>
            </a:r>
          </a:p>
        </p:txBody>
      </p:sp>
      <p:sp>
        <p:nvSpPr>
          <p:cNvPr id="389" name="Shape 389"/>
          <p:cNvSpPr txBox="1"/>
          <p:nvPr/>
        </p:nvSpPr>
        <p:spPr>
          <a:xfrm>
            <a:off x="4419400" y="2499587"/>
            <a:ext cx="8421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NxMxL</a:t>
            </a:r>
          </a:p>
        </p:txBody>
      </p:sp>
      <p:sp>
        <p:nvSpPr>
          <p:cNvPr id="390" name="Shape 390"/>
          <p:cNvSpPr/>
          <p:nvPr/>
        </p:nvSpPr>
        <p:spPr>
          <a:xfrm flipH="1">
            <a:off x="6676148" y="4103400"/>
            <a:ext cx="609900" cy="26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1" name="Shape 391"/>
          <p:cNvSpPr/>
          <p:nvPr/>
        </p:nvSpPr>
        <p:spPr>
          <a:xfrm>
            <a:off x="7368999" y="2327700"/>
            <a:ext cx="1428900" cy="80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2" name="Shape 392"/>
          <p:cNvSpPr txBox="1"/>
          <p:nvPr/>
        </p:nvSpPr>
        <p:spPr>
          <a:xfrm>
            <a:off x="7179400" y="2450700"/>
            <a:ext cx="18303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Deconvolutional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Layers</a:t>
            </a:r>
          </a:p>
        </p:txBody>
      </p:sp>
      <p:sp>
        <p:nvSpPr>
          <p:cNvPr id="393" name="Shape 393"/>
          <p:cNvSpPr/>
          <p:nvPr/>
        </p:nvSpPr>
        <p:spPr>
          <a:xfrm flipH="1">
            <a:off x="4358948" y="4103400"/>
            <a:ext cx="609900" cy="26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4" name="Shape 394"/>
          <p:cNvSpPr/>
          <p:nvPr/>
        </p:nvSpPr>
        <p:spPr>
          <a:xfrm flipH="1" rot="-5400000">
            <a:off x="7791548" y="3350550"/>
            <a:ext cx="609900" cy="26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5" name="Shape 395"/>
          <p:cNvSpPr/>
          <p:nvPr/>
        </p:nvSpPr>
        <p:spPr>
          <a:xfrm>
            <a:off x="2937387" y="3818400"/>
            <a:ext cx="1377000" cy="80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6" name="Shape 396"/>
          <p:cNvSpPr txBox="1"/>
          <p:nvPr/>
        </p:nvSpPr>
        <p:spPr>
          <a:xfrm>
            <a:off x="2925600" y="3949800"/>
            <a:ext cx="13770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Pixelwise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Scores</a:t>
            </a:r>
          </a:p>
        </p:txBody>
      </p:sp>
      <p:sp>
        <p:nvSpPr>
          <p:cNvPr id="397" name="Shape 397"/>
          <p:cNvSpPr/>
          <p:nvPr/>
        </p:nvSpPr>
        <p:spPr>
          <a:xfrm flipH="1">
            <a:off x="2259348" y="4088400"/>
            <a:ext cx="609900" cy="26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8" name="Shape 398"/>
          <p:cNvSpPr/>
          <p:nvPr/>
        </p:nvSpPr>
        <p:spPr>
          <a:xfrm>
            <a:off x="709587" y="3831600"/>
            <a:ext cx="1377000" cy="80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9" name="Shape 399"/>
          <p:cNvSpPr txBox="1"/>
          <p:nvPr/>
        </p:nvSpPr>
        <p:spPr>
          <a:xfrm>
            <a:off x="697800" y="3963000"/>
            <a:ext cx="13770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Pixelwise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Prediction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Putting it together - Fully Convolutional Network</a:t>
            </a:r>
          </a:p>
        </p:txBody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</a:pPr>
            <a:r>
              <a:rPr lang="en"/>
              <a:t>Now we have a dense prediction, but it could still be better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We lose spatial information when we go down to the “fully connected” parts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Fix this by adding skip layers and fusion layers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Putting it together - Fully Convolutional Network</a:t>
            </a:r>
          </a:p>
        </p:txBody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</a:pPr>
            <a:r>
              <a:rPr lang="en"/>
              <a:t>Skip layers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Take early layers which encode spatial information and send their output further ahead in the network, forming a DAG</a:t>
            </a:r>
          </a:p>
        </p:txBody>
      </p:sp>
      <p:sp>
        <p:nvSpPr>
          <p:cNvPr id="412" name="Shape 412"/>
          <p:cNvSpPr/>
          <p:nvPr/>
        </p:nvSpPr>
        <p:spPr>
          <a:xfrm>
            <a:off x="138987" y="2836800"/>
            <a:ext cx="1377000" cy="80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3" name="Shape 413"/>
          <p:cNvSpPr/>
          <p:nvPr/>
        </p:nvSpPr>
        <p:spPr>
          <a:xfrm>
            <a:off x="1563704" y="3056250"/>
            <a:ext cx="761699" cy="36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4" name="Shape 414"/>
          <p:cNvSpPr txBox="1"/>
          <p:nvPr/>
        </p:nvSpPr>
        <p:spPr>
          <a:xfrm>
            <a:off x="127200" y="2968200"/>
            <a:ext cx="13770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Layer 1</a:t>
            </a:r>
          </a:p>
        </p:txBody>
      </p:sp>
      <p:sp>
        <p:nvSpPr>
          <p:cNvPr id="415" name="Shape 415"/>
          <p:cNvSpPr/>
          <p:nvPr/>
        </p:nvSpPr>
        <p:spPr>
          <a:xfrm>
            <a:off x="3858987" y="3110987"/>
            <a:ext cx="549000" cy="26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6" name="Shape 416"/>
          <p:cNvSpPr/>
          <p:nvPr/>
        </p:nvSpPr>
        <p:spPr>
          <a:xfrm>
            <a:off x="2390187" y="2841000"/>
            <a:ext cx="1377000" cy="80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7" name="Shape 417"/>
          <p:cNvSpPr txBox="1"/>
          <p:nvPr/>
        </p:nvSpPr>
        <p:spPr>
          <a:xfrm>
            <a:off x="2385250" y="2968187"/>
            <a:ext cx="13770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Layer 2</a:t>
            </a:r>
          </a:p>
        </p:txBody>
      </p:sp>
      <p:sp>
        <p:nvSpPr>
          <p:cNvPr id="418" name="Shape 418"/>
          <p:cNvSpPr txBox="1"/>
          <p:nvPr/>
        </p:nvSpPr>
        <p:spPr>
          <a:xfrm>
            <a:off x="1544800" y="3041987"/>
            <a:ext cx="842100" cy="398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NxMxL</a:t>
            </a:r>
          </a:p>
        </p:txBody>
      </p:sp>
      <p:sp>
        <p:nvSpPr>
          <p:cNvPr id="419" name="Shape 419"/>
          <p:cNvSpPr txBox="1"/>
          <p:nvPr/>
        </p:nvSpPr>
        <p:spPr>
          <a:xfrm>
            <a:off x="4390000" y="3033975"/>
            <a:ext cx="393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D9D9D9"/>
                </a:solidFill>
              </a:rPr>
              <a:t>...</a:t>
            </a:r>
          </a:p>
        </p:txBody>
      </p:sp>
      <p:sp>
        <p:nvSpPr>
          <p:cNvPr id="420" name="Shape 420"/>
          <p:cNvSpPr/>
          <p:nvPr/>
        </p:nvSpPr>
        <p:spPr>
          <a:xfrm>
            <a:off x="4783887" y="3122087"/>
            <a:ext cx="549000" cy="26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1" name="Shape 421"/>
          <p:cNvSpPr/>
          <p:nvPr/>
        </p:nvSpPr>
        <p:spPr>
          <a:xfrm>
            <a:off x="5438187" y="2841000"/>
            <a:ext cx="1377000" cy="80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2" name="Shape 422"/>
          <p:cNvSpPr txBox="1"/>
          <p:nvPr/>
        </p:nvSpPr>
        <p:spPr>
          <a:xfrm>
            <a:off x="5433250" y="2968187"/>
            <a:ext cx="13770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Layer N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(deconv)</a:t>
            </a:r>
          </a:p>
        </p:txBody>
      </p:sp>
      <p:sp>
        <p:nvSpPr>
          <p:cNvPr id="423" name="Shape 423"/>
          <p:cNvSpPr/>
          <p:nvPr/>
        </p:nvSpPr>
        <p:spPr>
          <a:xfrm>
            <a:off x="7626837" y="2836800"/>
            <a:ext cx="1377000" cy="80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4" name="Shape 424"/>
          <p:cNvSpPr txBox="1"/>
          <p:nvPr/>
        </p:nvSpPr>
        <p:spPr>
          <a:xfrm>
            <a:off x="7621900" y="2963987"/>
            <a:ext cx="13770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Layer N+1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(fusion)</a:t>
            </a:r>
          </a:p>
        </p:txBody>
      </p:sp>
      <p:sp>
        <p:nvSpPr>
          <p:cNvPr id="425" name="Shape 425"/>
          <p:cNvSpPr/>
          <p:nvPr/>
        </p:nvSpPr>
        <p:spPr>
          <a:xfrm>
            <a:off x="6864404" y="3033975"/>
            <a:ext cx="761700" cy="36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6" name="Shape 426"/>
          <p:cNvSpPr txBox="1"/>
          <p:nvPr/>
        </p:nvSpPr>
        <p:spPr>
          <a:xfrm>
            <a:off x="6839500" y="3015512"/>
            <a:ext cx="842100" cy="398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NxMxL</a:t>
            </a:r>
          </a:p>
        </p:txBody>
      </p:sp>
      <p:cxnSp>
        <p:nvCxnSpPr>
          <p:cNvPr id="427" name="Shape 427"/>
          <p:cNvCxnSpPr>
            <a:stCxn id="414" idx="2"/>
            <a:endCxn id="423" idx="2"/>
          </p:cNvCxnSpPr>
          <p:nvPr/>
        </p:nvCxnSpPr>
        <p:spPr>
          <a:xfrm flipH="1" rot="-5400000">
            <a:off x="4533150" y="-144450"/>
            <a:ext cx="64800" cy="7499700"/>
          </a:xfrm>
          <a:prstGeom prst="curvedConnector3">
            <a:avLst>
              <a:gd fmla="val 46747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28" name="Shape 428"/>
          <p:cNvCxnSpPr/>
          <p:nvPr/>
        </p:nvCxnSpPr>
        <p:spPr>
          <a:xfrm flipH="1" rot="10800000">
            <a:off x="7848000" y="3645000"/>
            <a:ext cx="462300" cy="11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29" name="Shape 429"/>
          <p:cNvSpPr txBox="1"/>
          <p:nvPr/>
        </p:nvSpPr>
        <p:spPr>
          <a:xfrm>
            <a:off x="4105200" y="3794400"/>
            <a:ext cx="5490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D9D9D9"/>
                </a:solidFill>
              </a:rPr>
              <a:t>Skip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How? - A brief history</a:t>
            </a:r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Thresholding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Convert to grayscale and apply a threshold for binary segmentation (is object / is background)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069400"/>
            <a:ext cx="3516825" cy="23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7300" y="2069400"/>
            <a:ext cx="3516832" cy="23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/>
          <p:nvPr/>
        </p:nvSpPr>
        <p:spPr>
          <a:xfrm>
            <a:off x="4129762" y="2898000"/>
            <a:ext cx="906300" cy="53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Putting it together - Fully Convolutional Network</a:t>
            </a:r>
          </a:p>
        </p:txBody>
      </p:sp>
      <p:sp>
        <p:nvSpPr>
          <p:cNvPr id="435" name="Shape 4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</a:pPr>
            <a:r>
              <a:rPr lang="en"/>
              <a:t>Fusion layers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Take multiple layers </a:t>
            </a:r>
            <a:r>
              <a:rPr b="1" lang="en"/>
              <a:t>with the same dimensionality</a:t>
            </a:r>
            <a:r>
              <a:rPr lang="en"/>
              <a:t> as input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Sum the inputs elementwise</a:t>
            </a:r>
          </a:p>
        </p:txBody>
      </p:sp>
      <p:sp>
        <p:nvSpPr>
          <p:cNvPr id="436" name="Shape 436"/>
          <p:cNvSpPr/>
          <p:nvPr/>
        </p:nvSpPr>
        <p:spPr>
          <a:xfrm>
            <a:off x="1114887" y="2255250"/>
            <a:ext cx="1377000" cy="80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7" name="Shape 437"/>
          <p:cNvSpPr/>
          <p:nvPr/>
        </p:nvSpPr>
        <p:spPr>
          <a:xfrm rot="1184876">
            <a:off x="2873753" y="2902954"/>
            <a:ext cx="761802" cy="36211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8" name="Shape 438"/>
          <p:cNvSpPr txBox="1"/>
          <p:nvPr/>
        </p:nvSpPr>
        <p:spPr>
          <a:xfrm>
            <a:off x="1103100" y="2386650"/>
            <a:ext cx="13770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Layer 1</a:t>
            </a:r>
          </a:p>
        </p:txBody>
      </p:sp>
      <p:sp>
        <p:nvSpPr>
          <p:cNvPr id="439" name="Shape 439"/>
          <p:cNvSpPr/>
          <p:nvPr/>
        </p:nvSpPr>
        <p:spPr>
          <a:xfrm>
            <a:off x="1122387" y="3762000"/>
            <a:ext cx="1377000" cy="80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0" name="Shape 440"/>
          <p:cNvSpPr txBox="1"/>
          <p:nvPr/>
        </p:nvSpPr>
        <p:spPr>
          <a:xfrm>
            <a:off x="1117450" y="3889187"/>
            <a:ext cx="13770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Layer 2</a:t>
            </a:r>
          </a:p>
        </p:txBody>
      </p:sp>
      <p:sp>
        <p:nvSpPr>
          <p:cNvPr id="441" name="Shape 441"/>
          <p:cNvSpPr txBox="1"/>
          <p:nvPr/>
        </p:nvSpPr>
        <p:spPr>
          <a:xfrm rot="1207565">
            <a:off x="2836097" y="2879722"/>
            <a:ext cx="842228" cy="3989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NxMxL</a:t>
            </a:r>
          </a:p>
        </p:txBody>
      </p:sp>
      <p:sp>
        <p:nvSpPr>
          <p:cNvPr id="442" name="Shape 442"/>
          <p:cNvSpPr/>
          <p:nvPr/>
        </p:nvSpPr>
        <p:spPr>
          <a:xfrm>
            <a:off x="3869862" y="3040950"/>
            <a:ext cx="1377000" cy="80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3" name="Shape 443"/>
          <p:cNvSpPr txBox="1"/>
          <p:nvPr/>
        </p:nvSpPr>
        <p:spPr>
          <a:xfrm>
            <a:off x="3864925" y="3168137"/>
            <a:ext cx="13770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Fusion Layer</a:t>
            </a:r>
          </a:p>
        </p:txBody>
      </p:sp>
      <p:sp>
        <p:nvSpPr>
          <p:cNvPr id="444" name="Shape 444"/>
          <p:cNvSpPr/>
          <p:nvPr/>
        </p:nvSpPr>
        <p:spPr>
          <a:xfrm>
            <a:off x="6331450" y="3065400"/>
            <a:ext cx="1431900" cy="80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5" name="Shape 445"/>
          <p:cNvSpPr txBox="1"/>
          <p:nvPr/>
        </p:nvSpPr>
        <p:spPr>
          <a:xfrm>
            <a:off x="6198650" y="3125400"/>
            <a:ext cx="16818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Elementwise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Layer 1 + Layer 2</a:t>
            </a:r>
          </a:p>
        </p:txBody>
      </p:sp>
      <p:sp>
        <p:nvSpPr>
          <p:cNvPr id="446" name="Shape 446"/>
          <p:cNvSpPr/>
          <p:nvPr/>
        </p:nvSpPr>
        <p:spPr>
          <a:xfrm rot="-1178045">
            <a:off x="2873870" y="3686201"/>
            <a:ext cx="761580" cy="36219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7" name="Shape 447"/>
          <p:cNvSpPr txBox="1"/>
          <p:nvPr/>
        </p:nvSpPr>
        <p:spPr>
          <a:xfrm rot="-1115781">
            <a:off x="2832210" y="3665654"/>
            <a:ext cx="841959" cy="3991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NxMxL</a:t>
            </a:r>
          </a:p>
        </p:txBody>
      </p:sp>
      <p:sp>
        <p:nvSpPr>
          <p:cNvPr id="448" name="Shape 448"/>
          <p:cNvSpPr/>
          <p:nvPr/>
        </p:nvSpPr>
        <p:spPr>
          <a:xfrm>
            <a:off x="5418953" y="3260408"/>
            <a:ext cx="761700" cy="36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9" name="Shape 449"/>
          <p:cNvSpPr txBox="1"/>
          <p:nvPr/>
        </p:nvSpPr>
        <p:spPr>
          <a:xfrm rot="1225">
            <a:off x="5395597" y="3241960"/>
            <a:ext cx="8421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NxMxL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Putting it together - Fully Convolutional Network</a:t>
            </a:r>
          </a:p>
        </p:txBody>
      </p:sp>
      <p:sp>
        <p:nvSpPr>
          <p:cNvPr id="455" name="Shape 4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</a:pPr>
            <a:r>
              <a:rPr lang="en"/>
              <a:t>Combine the dense representations from early in the network with the upsampled sparse representations from deeper in the network to get accurate pixelwise predictions</a:t>
            </a:r>
          </a:p>
        </p:txBody>
      </p:sp>
      <p:pic>
        <p:nvPicPr>
          <p:cNvPr id="456" name="Shape 4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287" y="1932850"/>
            <a:ext cx="1933475" cy="1449049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Shape 457"/>
          <p:cNvSpPr/>
          <p:nvPr/>
        </p:nvSpPr>
        <p:spPr>
          <a:xfrm>
            <a:off x="2986600" y="2249400"/>
            <a:ext cx="1377000" cy="27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8" name="Shape 458"/>
          <p:cNvSpPr/>
          <p:nvPr/>
        </p:nvSpPr>
        <p:spPr>
          <a:xfrm>
            <a:off x="7387600" y="3816000"/>
            <a:ext cx="1377000" cy="28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9" name="Shape 459"/>
          <p:cNvSpPr/>
          <p:nvPr/>
        </p:nvSpPr>
        <p:spPr>
          <a:xfrm>
            <a:off x="2340687" y="2222075"/>
            <a:ext cx="549000" cy="26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0" name="Shape 460"/>
          <p:cNvSpPr/>
          <p:nvPr/>
        </p:nvSpPr>
        <p:spPr>
          <a:xfrm>
            <a:off x="4438304" y="2209050"/>
            <a:ext cx="761700" cy="36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1" name="Shape 461"/>
          <p:cNvSpPr txBox="1"/>
          <p:nvPr/>
        </p:nvSpPr>
        <p:spPr>
          <a:xfrm>
            <a:off x="2945450" y="2194800"/>
            <a:ext cx="13770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Conv</a:t>
            </a:r>
          </a:p>
        </p:txBody>
      </p:sp>
      <p:sp>
        <p:nvSpPr>
          <p:cNvPr id="462" name="Shape 462"/>
          <p:cNvSpPr txBox="1"/>
          <p:nvPr/>
        </p:nvSpPr>
        <p:spPr>
          <a:xfrm>
            <a:off x="7542000" y="3772200"/>
            <a:ext cx="10620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1x1 Conv</a:t>
            </a:r>
          </a:p>
        </p:txBody>
      </p:sp>
      <p:sp>
        <p:nvSpPr>
          <p:cNvPr id="463" name="Shape 463"/>
          <p:cNvSpPr/>
          <p:nvPr/>
        </p:nvSpPr>
        <p:spPr>
          <a:xfrm>
            <a:off x="5035000" y="3820200"/>
            <a:ext cx="1603500" cy="28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4" name="Shape 464"/>
          <p:cNvSpPr txBox="1"/>
          <p:nvPr/>
        </p:nvSpPr>
        <p:spPr>
          <a:xfrm>
            <a:off x="5305150" y="3777600"/>
            <a:ext cx="10620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Deconv</a:t>
            </a:r>
          </a:p>
        </p:txBody>
      </p:sp>
      <p:sp>
        <p:nvSpPr>
          <p:cNvPr id="465" name="Shape 465"/>
          <p:cNvSpPr/>
          <p:nvPr/>
        </p:nvSpPr>
        <p:spPr>
          <a:xfrm>
            <a:off x="6733587" y="2263787"/>
            <a:ext cx="549000" cy="26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6" name="Shape 466"/>
          <p:cNvSpPr/>
          <p:nvPr/>
        </p:nvSpPr>
        <p:spPr>
          <a:xfrm>
            <a:off x="5264800" y="2247000"/>
            <a:ext cx="1377000" cy="27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7" name="Shape 467"/>
          <p:cNvSpPr txBox="1"/>
          <p:nvPr/>
        </p:nvSpPr>
        <p:spPr>
          <a:xfrm>
            <a:off x="5177800" y="2208462"/>
            <a:ext cx="13770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NxM Conv</a:t>
            </a:r>
          </a:p>
        </p:txBody>
      </p:sp>
      <p:sp>
        <p:nvSpPr>
          <p:cNvPr id="468" name="Shape 468"/>
          <p:cNvSpPr txBox="1"/>
          <p:nvPr/>
        </p:nvSpPr>
        <p:spPr>
          <a:xfrm>
            <a:off x="4419400" y="2194787"/>
            <a:ext cx="8421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NxMxL</a:t>
            </a:r>
          </a:p>
        </p:txBody>
      </p:sp>
      <p:sp>
        <p:nvSpPr>
          <p:cNvPr id="469" name="Shape 469"/>
          <p:cNvSpPr/>
          <p:nvPr/>
        </p:nvSpPr>
        <p:spPr>
          <a:xfrm flipH="1">
            <a:off x="6676148" y="3847800"/>
            <a:ext cx="609900" cy="26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0" name="Shape 470"/>
          <p:cNvSpPr/>
          <p:nvPr/>
        </p:nvSpPr>
        <p:spPr>
          <a:xfrm>
            <a:off x="7368999" y="2022900"/>
            <a:ext cx="1428900" cy="80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1" name="Shape 471"/>
          <p:cNvSpPr txBox="1"/>
          <p:nvPr/>
        </p:nvSpPr>
        <p:spPr>
          <a:xfrm>
            <a:off x="7179400" y="2145900"/>
            <a:ext cx="18303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Deconvolutional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Layers</a:t>
            </a:r>
          </a:p>
        </p:txBody>
      </p:sp>
      <p:sp>
        <p:nvSpPr>
          <p:cNvPr id="472" name="Shape 472"/>
          <p:cNvSpPr/>
          <p:nvPr/>
        </p:nvSpPr>
        <p:spPr>
          <a:xfrm flipH="1" rot="-5400000">
            <a:off x="7644100" y="3199050"/>
            <a:ext cx="900900" cy="26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3" name="Shape 473"/>
          <p:cNvSpPr/>
          <p:nvPr/>
        </p:nvSpPr>
        <p:spPr>
          <a:xfrm>
            <a:off x="2982400" y="4501800"/>
            <a:ext cx="1377000" cy="26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4" name="Shape 474"/>
          <p:cNvSpPr txBox="1"/>
          <p:nvPr/>
        </p:nvSpPr>
        <p:spPr>
          <a:xfrm>
            <a:off x="2888050" y="4425600"/>
            <a:ext cx="15645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Pixelwise Scores</a:t>
            </a:r>
          </a:p>
        </p:txBody>
      </p:sp>
      <p:sp>
        <p:nvSpPr>
          <p:cNvPr id="475" name="Shape 475"/>
          <p:cNvSpPr/>
          <p:nvPr/>
        </p:nvSpPr>
        <p:spPr>
          <a:xfrm flipH="1">
            <a:off x="2286348" y="4505400"/>
            <a:ext cx="609900" cy="26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76" name="Shape 4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922" y="3435705"/>
            <a:ext cx="1933475" cy="1600367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Shape 477"/>
          <p:cNvSpPr/>
          <p:nvPr/>
        </p:nvSpPr>
        <p:spPr>
          <a:xfrm>
            <a:off x="2986600" y="3038400"/>
            <a:ext cx="1933500" cy="27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8" name="Shape 478"/>
          <p:cNvSpPr txBox="1"/>
          <p:nvPr/>
        </p:nvSpPr>
        <p:spPr>
          <a:xfrm>
            <a:off x="2945450" y="2983800"/>
            <a:ext cx="2058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Conv/Decov (rescale)</a:t>
            </a:r>
          </a:p>
        </p:txBody>
      </p:sp>
      <p:sp>
        <p:nvSpPr>
          <p:cNvPr id="479" name="Shape 479"/>
          <p:cNvSpPr/>
          <p:nvPr/>
        </p:nvSpPr>
        <p:spPr>
          <a:xfrm rot="5400000">
            <a:off x="3543687" y="2661294"/>
            <a:ext cx="307200" cy="26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2986600" y="3818400"/>
            <a:ext cx="1377000" cy="27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1" name="Shape 481"/>
          <p:cNvSpPr txBox="1"/>
          <p:nvPr/>
        </p:nvSpPr>
        <p:spPr>
          <a:xfrm>
            <a:off x="2945450" y="3763800"/>
            <a:ext cx="13770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Fuse</a:t>
            </a:r>
          </a:p>
        </p:txBody>
      </p:sp>
      <p:sp>
        <p:nvSpPr>
          <p:cNvPr id="482" name="Shape 482"/>
          <p:cNvSpPr/>
          <p:nvPr/>
        </p:nvSpPr>
        <p:spPr>
          <a:xfrm rot="5400000">
            <a:off x="3543687" y="3425694"/>
            <a:ext cx="307200" cy="26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3" name="Shape 483"/>
          <p:cNvSpPr/>
          <p:nvPr/>
        </p:nvSpPr>
        <p:spPr>
          <a:xfrm rot="5400000">
            <a:off x="3543687" y="4157694"/>
            <a:ext cx="307200" cy="26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4" name="Shape 484"/>
          <p:cNvSpPr/>
          <p:nvPr/>
        </p:nvSpPr>
        <p:spPr>
          <a:xfrm flipH="1">
            <a:off x="4394348" y="3847800"/>
            <a:ext cx="609900" cy="26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Putting it together - Fully Convolutional Network</a:t>
            </a:r>
          </a:p>
        </p:txBody>
      </p:sp>
      <p:sp>
        <p:nvSpPr>
          <p:cNvPr id="490" name="Shape 4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</a:pPr>
            <a:r>
              <a:rPr lang="en"/>
              <a:t>VGG Base Model (FCN uses configuration D)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Conv layers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"/>
              <a:t>stride 1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"/>
              <a:t>RELU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Maxpool layers</a:t>
            </a:r>
          </a:p>
          <a:p>
            <a:pPr indent="-228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Kernel size 2</a:t>
            </a:r>
          </a:p>
          <a:p>
            <a:pPr indent="-228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Stride 2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FC layers</a:t>
            </a:r>
          </a:p>
          <a:p>
            <a:pPr indent="-228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Dropout .5</a:t>
            </a:r>
          </a:p>
          <a:p>
            <a:pPr indent="-228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RELU</a:t>
            </a:r>
          </a:p>
        </p:txBody>
      </p:sp>
      <p:pic>
        <p:nvPicPr>
          <p:cNvPr id="491" name="Shape 4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1474" y="1621374"/>
            <a:ext cx="3479625" cy="3522124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Shape 492"/>
          <p:cNvSpPr txBox="1"/>
          <p:nvPr/>
        </p:nvSpPr>
        <p:spPr>
          <a:xfrm>
            <a:off x="7017925" y="4538900"/>
            <a:ext cx="15987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900">
                <a:solidFill>
                  <a:srgbClr val="D9D9D9"/>
                </a:solidFill>
              </a:rPr>
              <a:t>&lt; cast to 7x7 convolutions</a:t>
            </a:r>
          </a:p>
        </p:txBody>
      </p:sp>
      <p:sp>
        <p:nvSpPr>
          <p:cNvPr id="493" name="Shape 493"/>
          <p:cNvSpPr txBox="1"/>
          <p:nvPr/>
        </p:nvSpPr>
        <p:spPr>
          <a:xfrm>
            <a:off x="7017925" y="4677922"/>
            <a:ext cx="15987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D9D9D9"/>
                </a:solidFill>
              </a:rPr>
              <a:t>&lt; cast to 1x1 convolutions</a:t>
            </a:r>
          </a:p>
        </p:txBody>
      </p:sp>
      <p:sp>
        <p:nvSpPr>
          <p:cNvPr id="494" name="Shape 494"/>
          <p:cNvSpPr txBox="1"/>
          <p:nvPr/>
        </p:nvSpPr>
        <p:spPr>
          <a:xfrm>
            <a:off x="7017925" y="4794250"/>
            <a:ext cx="21261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D9D9D9"/>
                </a:solidFill>
              </a:rPr>
              <a:t>&lt; replace with 21 1x1 convolutions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Putting it together - Fully Convolutional Network</a:t>
            </a:r>
          </a:p>
        </p:txBody>
      </p:sp>
      <p:sp>
        <p:nvSpPr>
          <p:cNvPr id="500" name="Shape 5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</a:pPr>
            <a:r>
              <a:rPr lang="en"/>
              <a:t>FCN-32s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Pad input by 100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Cast FC layers to conv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Upscale with deconv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Still use dropout on “FC” layers</a:t>
            </a:r>
          </a:p>
        </p:txBody>
      </p:sp>
      <p:graphicFrame>
        <p:nvGraphicFramePr>
          <p:cNvPr id="501" name="Shape 501"/>
          <p:cNvGraphicFramePr/>
          <p:nvPr/>
        </p:nvGraphicFramePr>
        <p:xfrm>
          <a:off x="7391400" y="7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{1A917A1C-10C3-4E3C-B14B-F741F562741B}</a:tableStyleId>
              </a:tblPr>
              <a:tblGrid>
                <a:gridCol w="1353925"/>
              </a:tblGrid>
              <a:tr h="1862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/>
                        <a:t>I</a:t>
                      </a:r>
                      <a:r>
                        <a:rPr lang="en" sz="900"/>
                        <a:t>nput (arbitrary size)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/>
                        <a:t>conv3-64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/>
                        <a:t>conv3-64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/>
                        <a:t>maxpool 1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/>
                        <a:t>conv3-128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/>
                        <a:t>conv3-128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/>
                        <a:t>maxpool 2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/>
                        <a:t>conv3-256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/>
                        <a:t>conv3-256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/>
                        <a:t>conv3-256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/>
                        <a:t>maxpool 3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/>
                        <a:t>conv3-512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/>
                        <a:t>conv3-512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/>
                        <a:t>conv3-512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/>
                        <a:t>maxpool 4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/>
                        <a:t>conv3-512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/>
                        <a:t>conv3-512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/>
                        <a:t>conv3-512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/>
                        <a:t>maxpool 5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/>
                        <a:t>conv7-4096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/>
                        <a:t>conv1-4096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/>
                        <a:t>conv1-21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/>
                        <a:t>d</a:t>
                      </a:r>
                      <a:r>
                        <a:rPr lang="en" sz="900"/>
                        <a:t>econv64-21 stride 32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1862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/>
                        <a:t>crop to data size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900"/>
                        <a:t>softmax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6" name="Shape 506"/>
          <p:cNvGraphicFramePr/>
          <p:nvPr/>
        </p:nvGraphicFramePr>
        <p:xfrm>
          <a:off x="1676400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{1A917A1C-10C3-4E3C-B14B-F741F562741B}</a:tableStyleId>
              </a:tblPr>
              <a:tblGrid>
                <a:gridCol w="1362075"/>
                <a:gridCol w="952500"/>
                <a:gridCol w="1381125"/>
                <a:gridCol w="1019375"/>
                <a:gridCol w="885625"/>
              </a:tblGrid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Input (arbitrary size)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conv3-64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conv3-64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maxpool 1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conv3-128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conv3-128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maxpool 2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conv3-256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conv3-256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conv3-256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maxpool 3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conv3-512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conv3-512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conv3-512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maxpool 4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conv3-512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conv3-512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conv3-512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maxpool 5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conv7-4096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conv1-4096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conv1-21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</a:tr>
              <a:tr h="2581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conv1-21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crop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227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deconv4-21 stride 2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fuse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upscore32-21 stride 16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crop to data size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softmax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507" name="Shape 507"/>
          <p:cNvSpPr txBox="1"/>
          <p:nvPr/>
        </p:nvSpPr>
        <p:spPr>
          <a:xfrm>
            <a:off x="3872625" y="521725"/>
            <a:ext cx="9231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FCN-16s</a:t>
            </a:r>
          </a:p>
        </p:txBody>
      </p:sp>
      <p:cxnSp>
        <p:nvCxnSpPr>
          <p:cNvPr id="508" name="Shape 508"/>
          <p:cNvCxnSpPr/>
          <p:nvPr/>
        </p:nvCxnSpPr>
        <p:spPr>
          <a:xfrm flipH="1" rot="-5400000">
            <a:off x="2685450" y="3548275"/>
            <a:ext cx="1157100" cy="454800"/>
          </a:xfrm>
          <a:prstGeom prst="bentConnector3">
            <a:avLst>
              <a:gd fmla="val -115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09" name="Shape 509"/>
          <p:cNvCxnSpPr/>
          <p:nvPr/>
        </p:nvCxnSpPr>
        <p:spPr>
          <a:xfrm>
            <a:off x="3498125" y="4080025"/>
            <a:ext cx="0" cy="26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4" name="Shape 514"/>
          <p:cNvGraphicFramePr/>
          <p:nvPr/>
        </p:nvGraphicFramePr>
        <p:xfrm>
          <a:off x="609600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{1A917A1C-10C3-4E3C-B14B-F741F562741B}</a:tableStyleId>
              </a:tblPr>
              <a:tblGrid>
                <a:gridCol w="1362075"/>
                <a:gridCol w="952500"/>
                <a:gridCol w="1381125"/>
                <a:gridCol w="647700"/>
                <a:gridCol w="1314450"/>
                <a:gridCol w="1343025"/>
                <a:gridCol w="381000"/>
                <a:gridCol w="552450"/>
              </a:tblGrid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Input (arbitrary size)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conv3-64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conv3-64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maxpool 1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conv3-128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conv3-128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maxpool 2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conv3-256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conv3-256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conv3-256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maxpool 3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conv3-512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conv3-512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conv3-512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maxpool 4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conv3-512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conv3-512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conv3-512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maxpool 5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conv7-4096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conv1-4096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conv1-21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conv1-21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conv1-21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crop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crop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deconv4-21 stride 2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fuse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upscore4-21 stride 2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fuse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upscore16-21 stride 8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deconv16-21 stride 8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crop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softmax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515" name="Shape 515"/>
          <p:cNvSpPr txBox="1"/>
          <p:nvPr/>
        </p:nvSpPr>
        <p:spPr>
          <a:xfrm>
            <a:off x="3970400" y="539150"/>
            <a:ext cx="8226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FCN-8s</a:t>
            </a:r>
          </a:p>
        </p:txBody>
      </p:sp>
      <p:cxnSp>
        <p:nvCxnSpPr>
          <p:cNvPr id="516" name="Shape 516"/>
          <p:cNvCxnSpPr/>
          <p:nvPr/>
        </p:nvCxnSpPr>
        <p:spPr>
          <a:xfrm flipH="1" rot="-5400000">
            <a:off x="1625375" y="3544900"/>
            <a:ext cx="1157100" cy="448200"/>
          </a:xfrm>
          <a:prstGeom prst="bentConnector3">
            <a:avLst>
              <a:gd fmla="val 57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17" name="Shape 517"/>
          <p:cNvCxnSpPr/>
          <p:nvPr/>
        </p:nvCxnSpPr>
        <p:spPr>
          <a:xfrm>
            <a:off x="1973125" y="2354375"/>
            <a:ext cx="2675400" cy="1993200"/>
          </a:xfrm>
          <a:prstGeom prst="bentConnector3">
            <a:avLst>
              <a:gd fmla="val 10025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18" name="Shape 518"/>
          <p:cNvCxnSpPr/>
          <p:nvPr/>
        </p:nvCxnSpPr>
        <p:spPr>
          <a:xfrm>
            <a:off x="2434625" y="4033200"/>
            <a:ext cx="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19" name="Shape 519"/>
          <p:cNvCxnSpPr/>
          <p:nvPr/>
        </p:nvCxnSpPr>
        <p:spPr>
          <a:xfrm>
            <a:off x="4661925" y="4033200"/>
            <a:ext cx="0" cy="30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Putting it together - Fully Convolutional Network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5" name="Shape 5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</a:pPr>
            <a:r>
              <a:rPr lang="en"/>
              <a:t>Staged versus Unstaged Training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</a:pPr>
            <a:r>
              <a:rPr lang="en"/>
              <a:t>Unstaged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28571"/>
              <a:buFont typeface="Average"/>
            </a:pPr>
            <a:r>
              <a:rPr lang="en"/>
              <a:t>Train FCN-16s and FCN-8s from the VGG16 weights directly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Staged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Train FCN-32s from VGG16 weights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Add skip / fusion from pool layer 4 and fine-tune FCN-16s from the FCN-32s weights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Add skip / fusion from pool layer 3 and fine-tune FCN-8s from the FCN-16s weights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Unstaged training is much faster to train just FCN-8s than staged training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Segmentation Evaluation</a:t>
            </a:r>
          </a:p>
        </p:txBody>
      </p:sp>
      <p:sp>
        <p:nvSpPr>
          <p:cNvPr id="531" name="Shape 531"/>
          <p:cNvSpPr txBox="1"/>
          <p:nvPr>
            <p:ph idx="1" type="body"/>
          </p:nvPr>
        </p:nvSpPr>
        <p:spPr>
          <a:xfrm>
            <a:off x="311700" y="143262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Pixel accuracy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Accuracy on a per pixel basis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Mean accuracy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Mean pixelwise accuracy over all classes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Avoid seemingly good results due to lots of background classification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Mean IU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Mean intersection over union over all classes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Frequency Weighted IU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Mean intersection over union over all classes, weighted by total number of pixels belonging to that class</a:t>
            </a:r>
          </a:p>
        </p:txBody>
      </p:sp>
      <p:pic>
        <p:nvPicPr>
          <p:cNvPr descr="Screen Shot 2017-03-27 at 8.52.10 PM.png" id="532" name="Shape 5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075" y="1177238"/>
            <a:ext cx="5175225" cy="1141811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Shape 533"/>
          <p:cNvSpPr txBox="1"/>
          <p:nvPr/>
        </p:nvSpPr>
        <p:spPr>
          <a:xfrm>
            <a:off x="5266750" y="4849025"/>
            <a:ext cx="51660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</a:rPr>
              <a:t>Image from Shelhamer, Long and Darrell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Segmentation Evaluation</a:t>
            </a:r>
          </a:p>
        </p:txBody>
      </p:sp>
      <p:pic>
        <p:nvPicPr>
          <p:cNvPr id="539" name="Shape 5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400" y="1134125"/>
            <a:ext cx="5817742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Shape 540"/>
          <p:cNvSpPr txBox="1"/>
          <p:nvPr/>
        </p:nvSpPr>
        <p:spPr>
          <a:xfrm>
            <a:off x="7653625" y="4213400"/>
            <a:ext cx="1636200" cy="13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</a:rPr>
              <a:t>Image from Shelhamer, Long and Darrell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 txBox="1"/>
          <p:nvPr>
            <p:ph type="title"/>
          </p:nvPr>
        </p:nvSpPr>
        <p:spPr>
          <a:xfrm>
            <a:off x="311700" y="445025"/>
            <a:ext cx="8520600" cy="4261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7200"/>
              <a:t>DEMO TIME!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How? - A brief history</a:t>
            </a:r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Clustering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Cluster pixels based on color, intensity, location, etc.</a:t>
            </a:r>
          </a:p>
        </p:txBody>
      </p:sp>
      <p:sp>
        <p:nvSpPr>
          <p:cNvPr id="96" name="Shape 96"/>
          <p:cNvSpPr/>
          <p:nvPr/>
        </p:nvSpPr>
        <p:spPr>
          <a:xfrm>
            <a:off x="4129762" y="2898000"/>
            <a:ext cx="906300" cy="53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875" y="2151874"/>
            <a:ext cx="3569324" cy="232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5774" y="2151875"/>
            <a:ext cx="3569324" cy="2325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 txBox="1"/>
          <p:nvPr>
            <p:ph type="title"/>
          </p:nvPr>
        </p:nvSpPr>
        <p:spPr>
          <a:xfrm>
            <a:off x="311700" y="445025"/>
            <a:ext cx="8520600" cy="4261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7200"/>
              <a:t>Question Time...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How? - A brief history</a:t>
            </a:r>
          </a:p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Histogram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Split histogram around peaks / valleys and partition pixels accordingly</a:t>
            </a:r>
          </a:p>
        </p:txBody>
      </p:sp>
      <p:sp>
        <p:nvSpPr>
          <p:cNvPr id="105" name="Shape 105"/>
          <p:cNvSpPr/>
          <p:nvPr/>
        </p:nvSpPr>
        <p:spPr>
          <a:xfrm>
            <a:off x="4129762" y="2898000"/>
            <a:ext cx="906300" cy="53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151874"/>
            <a:ext cx="3488474" cy="232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5674" y="2149062"/>
            <a:ext cx="3488475" cy="230371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2367000" y="4703625"/>
            <a:ext cx="51840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http://marjan.fesb.hr/~dkrst/fhs/data/fhs-postprint.pdf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about deep learning? - Previous state of the art</a:t>
            </a:r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</a:pPr>
            <a:r>
              <a:rPr lang="en"/>
              <a:t>Based on R-CNN, Gupta et al.  add depth to the model and do pixel classification via random forest</a:t>
            </a:r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500" y="1926400"/>
            <a:ext cx="8253000" cy="282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/>
        </p:nvSpPr>
        <p:spPr>
          <a:xfrm>
            <a:off x="1980000" y="4703625"/>
            <a:ext cx="51840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https://people.eecs.berkeley.edu/~sgupta/pdf/rcnn-depth.pdf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Roadmap to understanding FCN semantic segmentation</a:t>
            </a:r>
          </a:p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arenR"/>
            </a:pPr>
            <a:r>
              <a:rPr lang="en" sz="2400">
                <a:solidFill>
                  <a:schemeClr val="dk1"/>
                </a:solidFill>
              </a:rPr>
              <a:t>Becoming size agnostic - Fully Connected Nets to Fully Convolutional Networks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arenR"/>
            </a:pPr>
            <a:r>
              <a:rPr lang="en" sz="2400">
                <a:solidFill>
                  <a:schemeClr val="dk1"/>
                </a:solidFill>
              </a:rPr>
              <a:t>What the heck is a “Deconvolution”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arenR"/>
            </a:pPr>
            <a:r>
              <a:rPr lang="en" sz="2400">
                <a:solidFill>
                  <a:schemeClr val="dk1"/>
                </a:solidFill>
              </a:rPr>
              <a:t>Putting it all together - Network </a:t>
            </a:r>
            <a:r>
              <a:rPr lang="en" sz="2400">
                <a:solidFill>
                  <a:schemeClr val="dk1"/>
                </a:solidFill>
              </a:rPr>
              <a:t>Architectures</a:t>
            </a:r>
          </a:p>
          <a:p>
            <a:pPr indent="-381000" lvl="0" marL="4572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AutoNum type="arabicParenR"/>
            </a:pPr>
            <a:r>
              <a:rPr lang="en" sz="2400">
                <a:solidFill>
                  <a:schemeClr val="dk1"/>
                </a:solidFill>
              </a:rPr>
              <a:t>Demo Time!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FCN - What is it?</a:t>
            </a:r>
          </a:p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>
                <a:solidFill>
                  <a:schemeClr val="dk1"/>
                </a:solidFill>
              </a:rPr>
              <a:t>“In Convolutional Nets, there is no such thing as "fully-connected layers". There are only </a:t>
            </a:r>
            <a:r>
              <a:rPr i="1" lang="en">
                <a:solidFill>
                  <a:schemeClr val="dk1"/>
                </a:solidFill>
              </a:rPr>
              <a:t>convolutional</a:t>
            </a:r>
            <a:r>
              <a:rPr i="1" lang="en">
                <a:solidFill>
                  <a:schemeClr val="dk1"/>
                </a:solidFill>
              </a:rPr>
              <a:t> layers with 1x1 convolution kernels and a full connection table.”</a:t>
            </a:r>
          </a:p>
          <a:p>
            <a:pPr indent="-228600" lvl="1" marL="914400" rtl="0" algn="r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Yann Lecun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Think of fully connected layers as convolution</a:t>
            </a:r>
            <a:r>
              <a:rPr lang="en">
                <a:solidFill>
                  <a:schemeClr val="dk1"/>
                </a:solidFill>
              </a:rPr>
              <a:t>s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We will see how this helps later… </a:t>
            </a:r>
          </a:p>
        </p:txBody>
      </p:sp>
      <p:graphicFrame>
        <p:nvGraphicFramePr>
          <p:cNvPr id="129" name="Shape 129"/>
          <p:cNvGraphicFramePr/>
          <p:nvPr/>
        </p:nvGraphicFramePr>
        <p:xfrm>
          <a:off x="235500" y="3696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{81548767-5284-4CC7-92E4-D99C20BC5C81}</a:tableStyleId>
              </a:tblPr>
              <a:tblGrid>
                <a:gridCol w="607875"/>
                <a:gridCol w="607875"/>
                <a:gridCol w="4185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a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b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c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30" name="Shape 130"/>
          <p:cNvGraphicFramePr/>
          <p:nvPr/>
        </p:nvGraphicFramePr>
        <p:xfrm>
          <a:off x="2460300" y="3321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{81548767-5284-4CC7-92E4-D99C20BC5C81}</a:tableStyleId>
              </a:tblPr>
              <a:tblGrid>
                <a:gridCol w="626500"/>
                <a:gridCol w="626500"/>
                <a:gridCol w="6265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w1,1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w1,2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w1,3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w2,1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w2,2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w2,3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w3,1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w3,2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w3,3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31" name="Shape 131"/>
          <p:cNvSpPr txBox="1"/>
          <p:nvPr/>
        </p:nvSpPr>
        <p:spPr>
          <a:xfrm>
            <a:off x="2056200" y="3696450"/>
            <a:ext cx="4230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D9D9D9"/>
                </a:solidFill>
              </a:rPr>
              <a:t>x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4494600" y="3696450"/>
            <a:ext cx="4230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D9D9D9"/>
                </a:solidFill>
              </a:rPr>
              <a:t>=</a:t>
            </a:r>
          </a:p>
        </p:txBody>
      </p:sp>
      <p:graphicFrame>
        <p:nvGraphicFramePr>
          <p:cNvPr id="133" name="Shape 133"/>
          <p:cNvGraphicFramePr/>
          <p:nvPr/>
        </p:nvGraphicFramePr>
        <p:xfrm>
          <a:off x="4878900" y="3321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{81548767-5284-4CC7-92E4-D99C20BC5C81}</a:tableStyleId>
              </a:tblPr>
              <a:tblGrid>
                <a:gridCol w="607875"/>
                <a:gridCol w="607875"/>
                <a:gridCol w="4185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a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b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c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34" name="Shape 134"/>
          <p:cNvSpPr txBox="1"/>
          <p:nvPr/>
        </p:nvSpPr>
        <p:spPr>
          <a:xfrm>
            <a:off x="6574200" y="3291150"/>
            <a:ext cx="4230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D9D9D9"/>
                </a:solidFill>
              </a:rPr>
              <a:t>x</a:t>
            </a:r>
          </a:p>
        </p:txBody>
      </p:sp>
      <p:graphicFrame>
        <p:nvGraphicFramePr>
          <p:cNvPr id="135" name="Shape 135"/>
          <p:cNvGraphicFramePr/>
          <p:nvPr/>
        </p:nvGraphicFramePr>
        <p:xfrm>
          <a:off x="4878900" y="3814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{81548767-5284-4CC7-92E4-D99C20BC5C81}</a:tableStyleId>
              </a:tblPr>
              <a:tblGrid>
                <a:gridCol w="607875"/>
                <a:gridCol w="607875"/>
                <a:gridCol w="4185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a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b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c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36" name="Shape 136"/>
          <p:cNvSpPr txBox="1"/>
          <p:nvPr/>
        </p:nvSpPr>
        <p:spPr>
          <a:xfrm>
            <a:off x="6574200" y="3784350"/>
            <a:ext cx="4230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D9D9D9"/>
                </a:solidFill>
              </a:rPr>
              <a:t>x</a:t>
            </a:r>
          </a:p>
        </p:txBody>
      </p:sp>
      <p:graphicFrame>
        <p:nvGraphicFramePr>
          <p:cNvPr id="137" name="Shape 137"/>
          <p:cNvGraphicFramePr/>
          <p:nvPr/>
        </p:nvGraphicFramePr>
        <p:xfrm>
          <a:off x="4878900" y="431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{81548767-5284-4CC7-92E4-D99C20BC5C81}</a:tableStyleId>
              </a:tblPr>
              <a:tblGrid>
                <a:gridCol w="607875"/>
                <a:gridCol w="607875"/>
                <a:gridCol w="4185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a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b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c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38" name="Shape 138"/>
          <p:cNvSpPr txBox="1"/>
          <p:nvPr/>
        </p:nvSpPr>
        <p:spPr>
          <a:xfrm>
            <a:off x="6574200" y="4281750"/>
            <a:ext cx="4230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D9D9D9"/>
                </a:solidFill>
              </a:rPr>
              <a:t>x</a:t>
            </a:r>
          </a:p>
        </p:txBody>
      </p:sp>
      <p:graphicFrame>
        <p:nvGraphicFramePr>
          <p:cNvPr id="139" name="Shape 139"/>
          <p:cNvGraphicFramePr/>
          <p:nvPr/>
        </p:nvGraphicFramePr>
        <p:xfrm>
          <a:off x="6936300" y="3321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{81548767-5284-4CC7-92E4-D99C20BC5C81}</a:tableStyleId>
              </a:tblPr>
              <a:tblGrid>
                <a:gridCol w="723350"/>
                <a:gridCol w="633550"/>
                <a:gridCol w="587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w1,1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w2,1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w3,1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40" name="Shape 140"/>
          <p:cNvGraphicFramePr/>
          <p:nvPr/>
        </p:nvGraphicFramePr>
        <p:xfrm>
          <a:off x="6936300" y="3814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{81548767-5284-4CC7-92E4-D99C20BC5C81}</a:tableStyleId>
              </a:tblPr>
              <a:tblGrid>
                <a:gridCol w="728375"/>
                <a:gridCol w="638375"/>
                <a:gridCol w="5915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w1,2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w2,2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w3,2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41" name="Shape 141"/>
          <p:cNvGraphicFramePr/>
          <p:nvPr/>
        </p:nvGraphicFramePr>
        <p:xfrm>
          <a:off x="6936300" y="431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{81548767-5284-4CC7-92E4-D99C20BC5C81}</a:tableStyleId>
              </a:tblPr>
              <a:tblGrid>
                <a:gridCol w="736150"/>
                <a:gridCol w="637150"/>
                <a:gridCol w="5715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w1,3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w2,3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w3,3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